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68" r:id="rId4"/>
    <p:sldId id="269" r:id="rId5"/>
    <p:sldId id="259" r:id="rId6"/>
    <p:sldId id="265" r:id="rId7"/>
    <p:sldId id="272" r:id="rId8"/>
    <p:sldId id="273" r:id="rId9"/>
    <p:sldId id="281" r:id="rId10"/>
    <p:sldId id="276" r:id="rId11"/>
    <p:sldId id="282" r:id="rId12"/>
    <p:sldId id="283" r:id="rId13"/>
    <p:sldId id="278" r:id="rId14"/>
    <p:sldId id="275" r:id="rId15"/>
    <p:sldId id="279" r:id="rId16"/>
    <p:sldId id="261" r:id="rId17"/>
    <p:sldId id="262" r:id="rId18"/>
    <p:sldId id="285" r:id="rId19"/>
    <p:sldId id="287" r:id="rId20"/>
    <p:sldId id="280" r:id="rId21"/>
    <p:sldId id="263" r:id="rId22"/>
    <p:sldId id="264" r:id="rId23"/>
    <p:sldId id="266" r:id="rId24"/>
    <p:sldId id="26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t sealy" initials="ss" lastIdx="1" clrIdx="0">
    <p:extLst>
      <p:ext uri="{19B8F6BF-5375-455C-9EA6-DF929625EA0E}">
        <p15:presenceInfo xmlns:p15="http://schemas.microsoft.com/office/powerpoint/2012/main" userId="991110631efb11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89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8E041-7B5F-4197-A6F5-E4E156B6F200}" type="datetimeFigureOut">
              <a:rPr lang="zh-CN" altLang="en-US" smtClean="0"/>
              <a:t>2020/11/14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C82FC-7A8F-4144-B07D-FE4757D4899F}" type="slidenum">
              <a:rPr lang="zh-CN" altLang="en-US" smtClean="0"/>
              <a:t>‹#›</a:t>
            </a:fld>
            <a:endParaRPr lang="zh-CN" altLang="en-US"/>
          </a:p>
        </p:txBody>
      </p:sp>
    </p:spTree>
    <p:extLst>
      <p:ext uri="{BB962C8B-B14F-4D97-AF65-F5344CB8AC3E}">
        <p14:creationId xmlns:p14="http://schemas.microsoft.com/office/powerpoint/2010/main" val="2150824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AC82FC-7A8F-4144-B07D-FE4757D4899F}" type="slidenum">
              <a:rPr lang="zh-CN" altLang="en-US" smtClean="0"/>
              <a:t>1</a:t>
            </a:fld>
            <a:endParaRPr lang="zh-CN" altLang="en-US"/>
          </a:p>
        </p:txBody>
      </p:sp>
    </p:spTree>
    <p:extLst>
      <p:ext uri="{BB962C8B-B14F-4D97-AF65-F5344CB8AC3E}">
        <p14:creationId xmlns:p14="http://schemas.microsoft.com/office/powerpoint/2010/main" val="85472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认识计算机，找出那些是东西计算机构成的，哪些不是。注意：是主要功能由计算机实现的。</a:t>
            </a:r>
          </a:p>
        </p:txBody>
      </p:sp>
      <p:sp>
        <p:nvSpPr>
          <p:cNvPr id="4" name="灯片编号占位符 3"/>
          <p:cNvSpPr>
            <a:spLocks noGrp="1"/>
          </p:cNvSpPr>
          <p:nvPr>
            <p:ph type="sldNum" sz="quarter" idx="5"/>
          </p:nvPr>
        </p:nvSpPr>
        <p:spPr/>
        <p:txBody>
          <a:bodyPr/>
          <a:lstStyle/>
          <a:p>
            <a:fld id="{29AC82FC-7A8F-4144-B07D-FE4757D4899F}" type="slidenum">
              <a:rPr lang="zh-CN" altLang="en-US" smtClean="0"/>
              <a:t>2</a:t>
            </a:fld>
            <a:endParaRPr lang="zh-CN" altLang="en-US"/>
          </a:p>
        </p:txBody>
      </p:sp>
    </p:spTree>
    <p:extLst>
      <p:ext uri="{BB962C8B-B14F-4D97-AF65-F5344CB8AC3E}">
        <p14:creationId xmlns:p14="http://schemas.microsoft.com/office/powerpoint/2010/main" val="3721006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AC82FC-7A8F-4144-B07D-FE4757D4899F}" type="slidenum">
              <a:rPr lang="zh-CN" altLang="en-US" smtClean="0"/>
              <a:t>15</a:t>
            </a:fld>
            <a:endParaRPr lang="zh-CN" altLang="en-US"/>
          </a:p>
        </p:txBody>
      </p:sp>
    </p:spTree>
    <p:extLst>
      <p:ext uri="{BB962C8B-B14F-4D97-AF65-F5344CB8AC3E}">
        <p14:creationId xmlns:p14="http://schemas.microsoft.com/office/powerpoint/2010/main" val="365776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04548-0126-467A-A193-57B1171F668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64CE181-B107-4CEE-A37F-E063CEB36C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7B65BF0-931F-46E3-A4B4-1C36C0879DBF}"/>
              </a:ext>
            </a:extLst>
          </p:cNvPr>
          <p:cNvSpPr>
            <a:spLocks noGrp="1"/>
          </p:cNvSpPr>
          <p:nvPr>
            <p:ph type="dt" sz="half" idx="10"/>
          </p:nvPr>
        </p:nvSpPr>
        <p:spPr/>
        <p:txBody>
          <a:bodyPr/>
          <a:lstStyle/>
          <a:p>
            <a:fld id="{B91CBE49-30D1-4E8D-B386-D0022A21CA07}" type="datetimeFigureOut">
              <a:rPr lang="zh-CN" altLang="en-US" smtClean="0"/>
              <a:t>2020/11/14</a:t>
            </a:fld>
            <a:endParaRPr lang="zh-CN" altLang="en-US"/>
          </a:p>
        </p:txBody>
      </p:sp>
      <p:sp>
        <p:nvSpPr>
          <p:cNvPr id="5" name="页脚占位符 4">
            <a:extLst>
              <a:ext uri="{FF2B5EF4-FFF2-40B4-BE49-F238E27FC236}">
                <a16:creationId xmlns:a16="http://schemas.microsoft.com/office/drawing/2014/main" id="{202D74E4-A82C-41AA-B9F9-91D781A1CF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FF74D6-07B3-471A-94DB-D3B7DCE5C3D1}"/>
              </a:ext>
            </a:extLst>
          </p:cNvPr>
          <p:cNvSpPr>
            <a:spLocks noGrp="1"/>
          </p:cNvSpPr>
          <p:nvPr>
            <p:ph type="sldNum" sz="quarter" idx="12"/>
          </p:nvPr>
        </p:nvSpPr>
        <p:spPr/>
        <p:txBody>
          <a:body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1154054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1391-89B3-4DC3-B14F-6F55819F366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02B550E-FCC9-4AC5-B8C5-A8262AFA97C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2B1780-B8B8-4912-BB95-25B9F14F8D19}"/>
              </a:ext>
            </a:extLst>
          </p:cNvPr>
          <p:cNvSpPr>
            <a:spLocks noGrp="1"/>
          </p:cNvSpPr>
          <p:nvPr>
            <p:ph type="dt" sz="half" idx="10"/>
          </p:nvPr>
        </p:nvSpPr>
        <p:spPr/>
        <p:txBody>
          <a:bodyPr/>
          <a:lstStyle/>
          <a:p>
            <a:fld id="{B91CBE49-30D1-4E8D-B386-D0022A21CA07}" type="datetimeFigureOut">
              <a:rPr lang="zh-CN" altLang="en-US" smtClean="0"/>
              <a:t>2020/11/14</a:t>
            </a:fld>
            <a:endParaRPr lang="zh-CN" altLang="en-US"/>
          </a:p>
        </p:txBody>
      </p:sp>
      <p:sp>
        <p:nvSpPr>
          <p:cNvPr id="5" name="页脚占位符 4">
            <a:extLst>
              <a:ext uri="{FF2B5EF4-FFF2-40B4-BE49-F238E27FC236}">
                <a16:creationId xmlns:a16="http://schemas.microsoft.com/office/drawing/2014/main" id="{E869E5C3-EB2E-43D6-ABEA-601B51ACF9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75F551-48CB-4F4D-9FB7-376E2ADB29F6}"/>
              </a:ext>
            </a:extLst>
          </p:cNvPr>
          <p:cNvSpPr>
            <a:spLocks noGrp="1"/>
          </p:cNvSpPr>
          <p:nvPr>
            <p:ph type="sldNum" sz="quarter" idx="12"/>
          </p:nvPr>
        </p:nvSpPr>
        <p:spPr/>
        <p:txBody>
          <a:body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1366194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EAA467A-F2CC-4035-9E04-D7C6771C6F0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D624F8-8F69-44D3-8F46-2D30AA2244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A71045-3974-4A0B-9601-3FC60DD680D0}"/>
              </a:ext>
            </a:extLst>
          </p:cNvPr>
          <p:cNvSpPr>
            <a:spLocks noGrp="1"/>
          </p:cNvSpPr>
          <p:nvPr>
            <p:ph type="dt" sz="half" idx="10"/>
          </p:nvPr>
        </p:nvSpPr>
        <p:spPr/>
        <p:txBody>
          <a:bodyPr/>
          <a:lstStyle/>
          <a:p>
            <a:fld id="{B91CBE49-30D1-4E8D-B386-D0022A21CA07}" type="datetimeFigureOut">
              <a:rPr lang="zh-CN" altLang="en-US" smtClean="0"/>
              <a:t>2020/11/14</a:t>
            </a:fld>
            <a:endParaRPr lang="zh-CN" altLang="en-US"/>
          </a:p>
        </p:txBody>
      </p:sp>
      <p:sp>
        <p:nvSpPr>
          <p:cNvPr id="5" name="页脚占位符 4">
            <a:extLst>
              <a:ext uri="{FF2B5EF4-FFF2-40B4-BE49-F238E27FC236}">
                <a16:creationId xmlns:a16="http://schemas.microsoft.com/office/drawing/2014/main" id="{67DB386C-CA4A-4631-92A1-CBC402F593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FF14C1-735B-4A9A-AC6C-5002AA371D73}"/>
              </a:ext>
            </a:extLst>
          </p:cNvPr>
          <p:cNvSpPr>
            <a:spLocks noGrp="1"/>
          </p:cNvSpPr>
          <p:nvPr>
            <p:ph type="sldNum" sz="quarter" idx="12"/>
          </p:nvPr>
        </p:nvSpPr>
        <p:spPr/>
        <p:txBody>
          <a:body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51532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107F9-315E-4BF0-95E4-ECD848F1788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F6E520-8D13-4A36-AC74-04BA116916C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2B03DA-A5D5-468F-8F10-4DA6C3FD5860}"/>
              </a:ext>
            </a:extLst>
          </p:cNvPr>
          <p:cNvSpPr>
            <a:spLocks noGrp="1"/>
          </p:cNvSpPr>
          <p:nvPr>
            <p:ph type="dt" sz="half" idx="10"/>
          </p:nvPr>
        </p:nvSpPr>
        <p:spPr/>
        <p:txBody>
          <a:bodyPr/>
          <a:lstStyle/>
          <a:p>
            <a:fld id="{B91CBE49-30D1-4E8D-B386-D0022A21CA07}" type="datetimeFigureOut">
              <a:rPr lang="zh-CN" altLang="en-US" smtClean="0"/>
              <a:t>2020/11/14</a:t>
            </a:fld>
            <a:endParaRPr lang="zh-CN" altLang="en-US"/>
          </a:p>
        </p:txBody>
      </p:sp>
      <p:sp>
        <p:nvSpPr>
          <p:cNvPr id="5" name="页脚占位符 4">
            <a:extLst>
              <a:ext uri="{FF2B5EF4-FFF2-40B4-BE49-F238E27FC236}">
                <a16:creationId xmlns:a16="http://schemas.microsoft.com/office/drawing/2014/main" id="{79B8DE0C-F124-4C84-9713-724C1472F3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652B67-4D58-4283-AB4B-3FA64223CC2F}"/>
              </a:ext>
            </a:extLst>
          </p:cNvPr>
          <p:cNvSpPr>
            <a:spLocks noGrp="1"/>
          </p:cNvSpPr>
          <p:nvPr>
            <p:ph type="sldNum" sz="quarter" idx="12"/>
          </p:nvPr>
        </p:nvSpPr>
        <p:spPr/>
        <p:txBody>
          <a:body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684976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5D008-8990-4E83-BC38-6D7E40E004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D11612E-BC3B-4909-BB7B-3D73A54828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7761B0-5D66-47FC-9EB2-78D226635CA9}"/>
              </a:ext>
            </a:extLst>
          </p:cNvPr>
          <p:cNvSpPr>
            <a:spLocks noGrp="1"/>
          </p:cNvSpPr>
          <p:nvPr>
            <p:ph type="dt" sz="half" idx="10"/>
          </p:nvPr>
        </p:nvSpPr>
        <p:spPr/>
        <p:txBody>
          <a:bodyPr/>
          <a:lstStyle/>
          <a:p>
            <a:fld id="{B91CBE49-30D1-4E8D-B386-D0022A21CA07}" type="datetimeFigureOut">
              <a:rPr lang="zh-CN" altLang="en-US" smtClean="0"/>
              <a:t>2020/11/14</a:t>
            </a:fld>
            <a:endParaRPr lang="zh-CN" altLang="en-US"/>
          </a:p>
        </p:txBody>
      </p:sp>
      <p:sp>
        <p:nvSpPr>
          <p:cNvPr id="5" name="页脚占位符 4">
            <a:extLst>
              <a:ext uri="{FF2B5EF4-FFF2-40B4-BE49-F238E27FC236}">
                <a16:creationId xmlns:a16="http://schemas.microsoft.com/office/drawing/2014/main" id="{C58A58F6-F3AD-41A6-A3E3-773DF68756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F2452D-8D2F-4547-AD93-2133E48B1240}"/>
              </a:ext>
            </a:extLst>
          </p:cNvPr>
          <p:cNvSpPr>
            <a:spLocks noGrp="1"/>
          </p:cNvSpPr>
          <p:nvPr>
            <p:ph type="sldNum" sz="quarter" idx="12"/>
          </p:nvPr>
        </p:nvSpPr>
        <p:spPr/>
        <p:txBody>
          <a:body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2735857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9D38C-2E11-47AB-A643-C49766B8A8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C66759-1A1D-4EFE-B008-77D82862435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36D2F-1C18-4B7B-B2A3-3FA779B9740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66C994A-3705-407A-A7F1-DC2B15C415AD}"/>
              </a:ext>
            </a:extLst>
          </p:cNvPr>
          <p:cNvSpPr>
            <a:spLocks noGrp="1"/>
          </p:cNvSpPr>
          <p:nvPr>
            <p:ph type="dt" sz="half" idx="10"/>
          </p:nvPr>
        </p:nvSpPr>
        <p:spPr/>
        <p:txBody>
          <a:bodyPr/>
          <a:lstStyle/>
          <a:p>
            <a:fld id="{B91CBE49-30D1-4E8D-B386-D0022A21CA07}" type="datetimeFigureOut">
              <a:rPr lang="zh-CN" altLang="en-US" smtClean="0"/>
              <a:t>2020/11/14</a:t>
            </a:fld>
            <a:endParaRPr lang="zh-CN" altLang="en-US"/>
          </a:p>
        </p:txBody>
      </p:sp>
      <p:sp>
        <p:nvSpPr>
          <p:cNvPr id="6" name="页脚占位符 5">
            <a:extLst>
              <a:ext uri="{FF2B5EF4-FFF2-40B4-BE49-F238E27FC236}">
                <a16:creationId xmlns:a16="http://schemas.microsoft.com/office/drawing/2014/main" id="{5BD7977D-248C-472C-8D70-3F4CFCFFF8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51C379-8EE6-4C57-9D0A-25B68139D2E2}"/>
              </a:ext>
            </a:extLst>
          </p:cNvPr>
          <p:cNvSpPr>
            <a:spLocks noGrp="1"/>
          </p:cNvSpPr>
          <p:nvPr>
            <p:ph type="sldNum" sz="quarter" idx="12"/>
          </p:nvPr>
        </p:nvSpPr>
        <p:spPr/>
        <p:txBody>
          <a:body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406070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B9B99-48F1-4836-B5C5-CD8D0A2BF89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670DB9-0BFA-43A8-908F-3FA2357CE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93660C1-48B5-4A04-8CF9-255F7BA87D0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8CCA38-91B9-4A38-9B1F-5230F1EC07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F92ED83-B3BE-4AA8-9B58-00FC9E5E611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CEFF69-DA3A-46F0-94B2-F4BF13DC1A45}"/>
              </a:ext>
            </a:extLst>
          </p:cNvPr>
          <p:cNvSpPr>
            <a:spLocks noGrp="1"/>
          </p:cNvSpPr>
          <p:nvPr>
            <p:ph type="dt" sz="half" idx="10"/>
          </p:nvPr>
        </p:nvSpPr>
        <p:spPr/>
        <p:txBody>
          <a:bodyPr/>
          <a:lstStyle/>
          <a:p>
            <a:fld id="{B91CBE49-30D1-4E8D-B386-D0022A21CA07}" type="datetimeFigureOut">
              <a:rPr lang="zh-CN" altLang="en-US" smtClean="0"/>
              <a:t>2020/11/14</a:t>
            </a:fld>
            <a:endParaRPr lang="zh-CN" altLang="en-US"/>
          </a:p>
        </p:txBody>
      </p:sp>
      <p:sp>
        <p:nvSpPr>
          <p:cNvPr id="8" name="页脚占位符 7">
            <a:extLst>
              <a:ext uri="{FF2B5EF4-FFF2-40B4-BE49-F238E27FC236}">
                <a16:creationId xmlns:a16="http://schemas.microsoft.com/office/drawing/2014/main" id="{7D481C70-49CA-4E49-9B5C-ADC41C57D29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DCAA4F4-A8FA-4B3C-B56A-AA5BBF7D3BFB}"/>
              </a:ext>
            </a:extLst>
          </p:cNvPr>
          <p:cNvSpPr>
            <a:spLocks noGrp="1"/>
          </p:cNvSpPr>
          <p:nvPr>
            <p:ph type="sldNum" sz="quarter" idx="12"/>
          </p:nvPr>
        </p:nvSpPr>
        <p:spPr/>
        <p:txBody>
          <a:body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1231231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19231-9834-41B1-A0BF-A7911014DDB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792296-2630-4794-BAFD-2C6EE613993C}"/>
              </a:ext>
            </a:extLst>
          </p:cNvPr>
          <p:cNvSpPr>
            <a:spLocks noGrp="1"/>
          </p:cNvSpPr>
          <p:nvPr>
            <p:ph type="dt" sz="half" idx="10"/>
          </p:nvPr>
        </p:nvSpPr>
        <p:spPr/>
        <p:txBody>
          <a:bodyPr/>
          <a:lstStyle/>
          <a:p>
            <a:fld id="{B91CBE49-30D1-4E8D-B386-D0022A21CA07}" type="datetimeFigureOut">
              <a:rPr lang="zh-CN" altLang="en-US" smtClean="0"/>
              <a:t>2020/11/14</a:t>
            </a:fld>
            <a:endParaRPr lang="zh-CN" altLang="en-US"/>
          </a:p>
        </p:txBody>
      </p:sp>
      <p:sp>
        <p:nvSpPr>
          <p:cNvPr id="4" name="页脚占位符 3">
            <a:extLst>
              <a:ext uri="{FF2B5EF4-FFF2-40B4-BE49-F238E27FC236}">
                <a16:creationId xmlns:a16="http://schemas.microsoft.com/office/drawing/2014/main" id="{7A41F97F-74BD-476A-BB39-EC718CC5526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269F9BF-BC2F-44E2-A77C-ADE085477986}"/>
              </a:ext>
            </a:extLst>
          </p:cNvPr>
          <p:cNvSpPr>
            <a:spLocks noGrp="1"/>
          </p:cNvSpPr>
          <p:nvPr>
            <p:ph type="sldNum" sz="quarter" idx="12"/>
          </p:nvPr>
        </p:nvSpPr>
        <p:spPr/>
        <p:txBody>
          <a:body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3025358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05A255-C1DA-4FA0-BF8E-A15D73B698DC}"/>
              </a:ext>
            </a:extLst>
          </p:cNvPr>
          <p:cNvSpPr>
            <a:spLocks noGrp="1"/>
          </p:cNvSpPr>
          <p:nvPr>
            <p:ph type="dt" sz="half" idx="10"/>
          </p:nvPr>
        </p:nvSpPr>
        <p:spPr/>
        <p:txBody>
          <a:bodyPr/>
          <a:lstStyle/>
          <a:p>
            <a:fld id="{B91CBE49-30D1-4E8D-B386-D0022A21CA07}" type="datetimeFigureOut">
              <a:rPr lang="zh-CN" altLang="en-US" smtClean="0"/>
              <a:t>2020/11/14</a:t>
            </a:fld>
            <a:endParaRPr lang="zh-CN" altLang="en-US"/>
          </a:p>
        </p:txBody>
      </p:sp>
      <p:sp>
        <p:nvSpPr>
          <p:cNvPr id="3" name="页脚占位符 2">
            <a:extLst>
              <a:ext uri="{FF2B5EF4-FFF2-40B4-BE49-F238E27FC236}">
                <a16:creationId xmlns:a16="http://schemas.microsoft.com/office/drawing/2014/main" id="{0B9888E8-A0D2-4C76-B9B1-ACB065408E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8B4B946-CF02-475C-83FB-9D2887E3868A}"/>
              </a:ext>
            </a:extLst>
          </p:cNvPr>
          <p:cNvSpPr>
            <a:spLocks noGrp="1"/>
          </p:cNvSpPr>
          <p:nvPr>
            <p:ph type="sldNum" sz="quarter" idx="12"/>
          </p:nvPr>
        </p:nvSpPr>
        <p:spPr/>
        <p:txBody>
          <a:body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4120872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ED1B6-8D2C-4235-9585-F9FD567F74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836632A-58CB-4F12-9B5B-409EBBCB72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24367EB-7791-4031-9830-87546E94C2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7819928-0C1F-474C-82A4-1EDFECB1C0EA}"/>
              </a:ext>
            </a:extLst>
          </p:cNvPr>
          <p:cNvSpPr>
            <a:spLocks noGrp="1"/>
          </p:cNvSpPr>
          <p:nvPr>
            <p:ph type="dt" sz="half" idx="10"/>
          </p:nvPr>
        </p:nvSpPr>
        <p:spPr/>
        <p:txBody>
          <a:bodyPr/>
          <a:lstStyle/>
          <a:p>
            <a:fld id="{B91CBE49-30D1-4E8D-B386-D0022A21CA07}" type="datetimeFigureOut">
              <a:rPr lang="zh-CN" altLang="en-US" smtClean="0"/>
              <a:t>2020/11/14</a:t>
            </a:fld>
            <a:endParaRPr lang="zh-CN" altLang="en-US"/>
          </a:p>
        </p:txBody>
      </p:sp>
      <p:sp>
        <p:nvSpPr>
          <p:cNvPr id="6" name="页脚占位符 5">
            <a:extLst>
              <a:ext uri="{FF2B5EF4-FFF2-40B4-BE49-F238E27FC236}">
                <a16:creationId xmlns:a16="http://schemas.microsoft.com/office/drawing/2014/main" id="{D10F1F5F-D7EB-4502-BDBE-124F4F3583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17D3B6-820D-4B9E-8B2F-13954BF5C34F}"/>
              </a:ext>
            </a:extLst>
          </p:cNvPr>
          <p:cNvSpPr>
            <a:spLocks noGrp="1"/>
          </p:cNvSpPr>
          <p:nvPr>
            <p:ph type="sldNum" sz="quarter" idx="12"/>
          </p:nvPr>
        </p:nvSpPr>
        <p:spPr/>
        <p:txBody>
          <a:body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2126161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03BA8-BE08-464E-9D1B-ED5C2C452B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1EF871-37B1-48A6-9035-FDB3368C9E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1F1F7D-7935-4B7D-8264-A47894EFC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67E045-930A-4DAD-81D0-25553A9630FB}"/>
              </a:ext>
            </a:extLst>
          </p:cNvPr>
          <p:cNvSpPr>
            <a:spLocks noGrp="1"/>
          </p:cNvSpPr>
          <p:nvPr>
            <p:ph type="dt" sz="half" idx="10"/>
          </p:nvPr>
        </p:nvSpPr>
        <p:spPr/>
        <p:txBody>
          <a:bodyPr/>
          <a:lstStyle/>
          <a:p>
            <a:fld id="{B91CBE49-30D1-4E8D-B386-D0022A21CA07}" type="datetimeFigureOut">
              <a:rPr lang="zh-CN" altLang="en-US" smtClean="0"/>
              <a:t>2020/11/14</a:t>
            </a:fld>
            <a:endParaRPr lang="zh-CN" altLang="en-US"/>
          </a:p>
        </p:txBody>
      </p:sp>
      <p:sp>
        <p:nvSpPr>
          <p:cNvPr id="6" name="页脚占位符 5">
            <a:extLst>
              <a:ext uri="{FF2B5EF4-FFF2-40B4-BE49-F238E27FC236}">
                <a16:creationId xmlns:a16="http://schemas.microsoft.com/office/drawing/2014/main" id="{8A3EF739-9BAF-4183-922B-E2A352A56B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71F4AB-CB5D-4036-9258-91FDC46F40EE}"/>
              </a:ext>
            </a:extLst>
          </p:cNvPr>
          <p:cNvSpPr>
            <a:spLocks noGrp="1"/>
          </p:cNvSpPr>
          <p:nvPr>
            <p:ph type="sldNum" sz="quarter" idx="12"/>
          </p:nvPr>
        </p:nvSpPr>
        <p:spPr/>
        <p:txBody>
          <a:body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1577945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6393FB-3328-4B5B-B487-EBF7C46A5D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CABC81A-5F35-424D-8D4E-F21EE330CC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F3EEC5-9830-4D82-9CE8-95EFD9DC63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1CBE49-30D1-4E8D-B386-D0022A21CA07}" type="datetimeFigureOut">
              <a:rPr lang="zh-CN" altLang="en-US" smtClean="0"/>
              <a:t>2020/11/14</a:t>
            </a:fld>
            <a:endParaRPr lang="zh-CN" altLang="en-US"/>
          </a:p>
        </p:txBody>
      </p:sp>
      <p:sp>
        <p:nvSpPr>
          <p:cNvPr id="5" name="页脚占位符 4">
            <a:extLst>
              <a:ext uri="{FF2B5EF4-FFF2-40B4-BE49-F238E27FC236}">
                <a16:creationId xmlns:a16="http://schemas.microsoft.com/office/drawing/2014/main" id="{D0817EC0-0443-401E-8F56-19E7C36B5A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61EE028-32C3-4BDF-9D99-DBD065A4CF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E3C31A-1B95-4037-9521-83340179AF1B}" type="slidenum">
              <a:rPr lang="zh-CN" altLang="en-US" smtClean="0"/>
              <a:t>‹#›</a:t>
            </a:fld>
            <a:endParaRPr lang="zh-CN" altLang="en-US"/>
          </a:p>
        </p:txBody>
      </p:sp>
    </p:spTree>
    <p:extLst>
      <p:ext uri="{BB962C8B-B14F-4D97-AF65-F5344CB8AC3E}">
        <p14:creationId xmlns:p14="http://schemas.microsoft.com/office/powerpoint/2010/main" val="1583359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fif"/><Relationship Id="rId5" Type="http://schemas.openxmlformats.org/officeDocument/2006/relationships/image" Target="../media/image24.jfif"/><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35972-98E4-4921-80F2-EB4FCF0BCA42}"/>
              </a:ext>
            </a:extLst>
          </p:cNvPr>
          <p:cNvSpPr>
            <a:spLocks noGrp="1"/>
          </p:cNvSpPr>
          <p:nvPr>
            <p:ph type="ctrTitle"/>
          </p:nvPr>
        </p:nvSpPr>
        <p:spPr>
          <a:xfrm>
            <a:off x="1524000" y="1122363"/>
            <a:ext cx="9144000" cy="1752812"/>
          </a:xfrm>
        </p:spPr>
        <p:txBody>
          <a:bodyPr/>
          <a:lstStyle/>
          <a:p>
            <a:r>
              <a:rPr lang="zh-CN" altLang="en-US" dirty="0"/>
              <a:t>小朋友的计算机基础</a:t>
            </a:r>
          </a:p>
        </p:txBody>
      </p:sp>
      <p:sp>
        <p:nvSpPr>
          <p:cNvPr id="3" name="副标题 2">
            <a:extLst>
              <a:ext uri="{FF2B5EF4-FFF2-40B4-BE49-F238E27FC236}">
                <a16:creationId xmlns:a16="http://schemas.microsoft.com/office/drawing/2014/main" id="{17D5FD8E-4755-498F-A5AB-6023C37BC065}"/>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985170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4B886-FC0F-48E2-9D58-669BD8A4B4C8}"/>
              </a:ext>
            </a:extLst>
          </p:cNvPr>
          <p:cNvSpPr>
            <a:spLocks noGrp="1"/>
          </p:cNvSpPr>
          <p:nvPr>
            <p:ph type="title"/>
          </p:nvPr>
        </p:nvSpPr>
        <p:spPr/>
        <p:txBody>
          <a:bodyPr/>
          <a:lstStyle/>
          <a:p>
            <a:r>
              <a:rPr lang="zh-CN" altLang="en-US" dirty="0"/>
              <a:t>计算机能做什么？</a:t>
            </a:r>
          </a:p>
        </p:txBody>
      </p:sp>
      <p:sp>
        <p:nvSpPr>
          <p:cNvPr id="3" name="内容占位符 2">
            <a:extLst>
              <a:ext uri="{FF2B5EF4-FFF2-40B4-BE49-F238E27FC236}">
                <a16:creationId xmlns:a16="http://schemas.microsoft.com/office/drawing/2014/main" id="{4E847C0A-5190-4FA5-8E93-1FD599ACFF65}"/>
              </a:ext>
            </a:extLst>
          </p:cNvPr>
          <p:cNvSpPr>
            <a:spLocks noGrp="1"/>
          </p:cNvSpPr>
          <p:nvPr>
            <p:ph idx="1"/>
          </p:nvPr>
        </p:nvSpPr>
        <p:spPr>
          <a:xfrm>
            <a:off x="618241" y="1654618"/>
            <a:ext cx="10515600" cy="4351338"/>
          </a:xfrm>
        </p:spPr>
        <p:txBody>
          <a:bodyPr>
            <a:normAutofit/>
          </a:bodyPr>
          <a:lstStyle/>
          <a:p>
            <a:r>
              <a:rPr lang="en-US" altLang="zh-CN" dirty="0"/>
              <a:t>1</a:t>
            </a:r>
            <a:r>
              <a:rPr lang="zh-CN" altLang="en-US" dirty="0"/>
              <a:t>、玩游戏，学习，买东西。</a:t>
            </a:r>
            <a:endParaRPr lang="en-US" altLang="zh-CN" dirty="0"/>
          </a:p>
          <a:p>
            <a:endParaRPr lang="en-US" altLang="zh-CN" dirty="0"/>
          </a:p>
          <a:p>
            <a:endParaRPr lang="en-US" altLang="zh-CN" dirty="0"/>
          </a:p>
          <a:p>
            <a:endParaRPr lang="en-US" altLang="zh-CN" dirty="0"/>
          </a:p>
          <a:p>
            <a:endParaRPr lang="en-US" altLang="zh-CN" dirty="0"/>
          </a:p>
          <a:p>
            <a:r>
              <a:rPr lang="en-US" altLang="zh-CN" dirty="0"/>
              <a:t>2</a:t>
            </a:r>
            <a:r>
              <a:rPr lang="zh-CN" altLang="en-US" dirty="0"/>
              <a:t>、打字、处理文件，视频电话。</a:t>
            </a:r>
            <a:endParaRPr lang="en-US" altLang="zh-CN" dirty="0"/>
          </a:p>
          <a:p>
            <a:endParaRPr lang="en-US" altLang="zh-CN" dirty="0"/>
          </a:p>
          <a:p>
            <a:r>
              <a:rPr lang="en-US" altLang="zh-CN" dirty="0"/>
              <a:t>3</a:t>
            </a:r>
            <a:r>
              <a:rPr lang="zh-CN" altLang="en-US" dirty="0"/>
              <a:t>、微信，抖音</a:t>
            </a:r>
            <a:endParaRPr lang="en-US" altLang="zh-CN" dirty="0"/>
          </a:p>
          <a:p>
            <a:pPr marL="0" indent="0">
              <a:buNone/>
            </a:pPr>
            <a:endParaRPr lang="zh-CN" altLang="en-US" dirty="0"/>
          </a:p>
        </p:txBody>
      </p:sp>
      <p:pic>
        <p:nvPicPr>
          <p:cNvPr id="1026" name="Picture 2" descr="taobao 的图像结果">
            <a:extLst>
              <a:ext uri="{FF2B5EF4-FFF2-40B4-BE49-F238E27FC236}">
                <a16:creationId xmlns:a16="http://schemas.microsoft.com/office/drawing/2014/main" id="{B095712D-ED77-4893-AA90-EF3056505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002" y="2429210"/>
            <a:ext cx="2563966" cy="1598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a:extLst>
              <a:ext uri="{FF2B5EF4-FFF2-40B4-BE49-F238E27FC236}">
                <a16:creationId xmlns:a16="http://schemas.microsoft.com/office/drawing/2014/main" id="{2C836A6B-F9BD-425A-B98F-D1DDAABE8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862" y="2197113"/>
            <a:ext cx="3059091" cy="1535901"/>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B6982F38-30B9-4200-B8D2-8998ACFCA664}"/>
              </a:ext>
            </a:extLst>
          </p:cNvPr>
          <p:cNvPicPr>
            <a:picLocks noChangeAspect="1"/>
          </p:cNvPicPr>
          <p:nvPr/>
        </p:nvPicPr>
        <p:blipFill>
          <a:blip r:embed="rId4"/>
          <a:stretch>
            <a:fillRect/>
          </a:stretch>
        </p:blipFill>
        <p:spPr>
          <a:xfrm>
            <a:off x="4750040" y="2337239"/>
            <a:ext cx="2252002" cy="1395775"/>
          </a:xfrm>
          <a:prstGeom prst="rect">
            <a:avLst/>
          </a:prstGeom>
        </p:spPr>
      </p:pic>
      <p:pic>
        <p:nvPicPr>
          <p:cNvPr id="12" name="图片 11">
            <a:extLst>
              <a:ext uri="{FF2B5EF4-FFF2-40B4-BE49-F238E27FC236}">
                <a16:creationId xmlns:a16="http://schemas.microsoft.com/office/drawing/2014/main" id="{54618BA6-E477-45AD-AAB9-E7581A5DF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166" y="4124324"/>
            <a:ext cx="3318235" cy="1990147"/>
          </a:xfrm>
          <a:prstGeom prst="rect">
            <a:avLst/>
          </a:prstGeom>
        </p:spPr>
      </p:pic>
      <p:pic>
        <p:nvPicPr>
          <p:cNvPr id="14" name="图片 13">
            <a:extLst>
              <a:ext uri="{FF2B5EF4-FFF2-40B4-BE49-F238E27FC236}">
                <a16:creationId xmlns:a16="http://schemas.microsoft.com/office/drawing/2014/main" id="{12D84DBC-5A4A-44B9-BF4D-9A7503F019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8847" y="4788909"/>
            <a:ext cx="1689017" cy="1325563"/>
          </a:xfrm>
          <a:prstGeom prst="rect">
            <a:avLst/>
          </a:prstGeom>
        </p:spPr>
      </p:pic>
    </p:spTree>
    <p:extLst>
      <p:ext uri="{BB962C8B-B14F-4D97-AF65-F5344CB8AC3E}">
        <p14:creationId xmlns:p14="http://schemas.microsoft.com/office/powerpoint/2010/main" val="1518049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747FF-B3D3-4223-8D86-3A5A6DABE26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B1AF146-6DC6-4ACE-B475-2BDFB70D1519}"/>
              </a:ext>
            </a:extLst>
          </p:cNvPr>
          <p:cNvSpPr>
            <a:spLocks noGrp="1"/>
          </p:cNvSpPr>
          <p:nvPr>
            <p:ph idx="1"/>
          </p:nvPr>
        </p:nvSpPr>
        <p:spPr/>
        <p:txBody>
          <a:bodyPr/>
          <a:lstStyle/>
          <a:p>
            <a:r>
              <a:rPr lang="en-US" altLang="zh-CN" dirty="0"/>
              <a:t>4</a:t>
            </a:r>
            <a:r>
              <a:rPr lang="zh-CN" altLang="en-US" dirty="0"/>
              <a:t>、</a:t>
            </a:r>
            <a:r>
              <a:rPr lang="en-US" altLang="zh-CN" dirty="0"/>
              <a:t> </a:t>
            </a:r>
            <a:r>
              <a:rPr lang="zh-CN" altLang="en-US" dirty="0"/>
              <a:t>提供生活便利工具：</a:t>
            </a:r>
            <a:r>
              <a:rPr lang="en-US" altLang="zh-CN" dirty="0"/>
              <a:t>12306</a:t>
            </a:r>
            <a:r>
              <a:rPr lang="zh-CN" altLang="en-US" dirty="0"/>
              <a:t>，粤康码，滴滴打车</a:t>
            </a:r>
            <a:r>
              <a:rPr lang="en-US" altLang="zh-CN" dirty="0"/>
              <a:t>…</a:t>
            </a:r>
          </a:p>
          <a:p>
            <a:endParaRPr lang="zh-CN" altLang="en-US" dirty="0"/>
          </a:p>
        </p:txBody>
      </p:sp>
      <p:pic>
        <p:nvPicPr>
          <p:cNvPr id="11" name="图片 10">
            <a:extLst>
              <a:ext uri="{FF2B5EF4-FFF2-40B4-BE49-F238E27FC236}">
                <a16:creationId xmlns:a16="http://schemas.microsoft.com/office/drawing/2014/main" id="{73FF644D-769C-46DC-9234-FC710F0B25DD}"/>
              </a:ext>
            </a:extLst>
          </p:cNvPr>
          <p:cNvPicPr>
            <a:picLocks noChangeAspect="1"/>
          </p:cNvPicPr>
          <p:nvPr/>
        </p:nvPicPr>
        <p:blipFill>
          <a:blip r:embed="rId2"/>
          <a:stretch>
            <a:fillRect/>
          </a:stretch>
        </p:blipFill>
        <p:spPr>
          <a:xfrm>
            <a:off x="838200" y="2654300"/>
            <a:ext cx="5435325" cy="3076575"/>
          </a:xfrm>
          <a:prstGeom prst="rect">
            <a:avLst/>
          </a:prstGeom>
        </p:spPr>
      </p:pic>
      <p:pic>
        <p:nvPicPr>
          <p:cNvPr id="12" name="图片 11">
            <a:extLst>
              <a:ext uri="{FF2B5EF4-FFF2-40B4-BE49-F238E27FC236}">
                <a16:creationId xmlns:a16="http://schemas.microsoft.com/office/drawing/2014/main" id="{6F420020-9E1D-4731-BCE9-BEA46E31A608}"/>
              </a:ext>
            </a:extLst>
          </p:cNvPr>
          <p:cNvPicPr>
            <a:picLocks noChangeAspect="1"/>
          </p:cNvPicPr>
          <p:nvPr/>
        </p:nvPicPr>
        <p:blipFill>
          <a:blip r:embed="rId3"/>
          <a:stretch>
            <a:fillRect/>
          </a:stretch>
        </p:blipFill>
        <p:spPr>
          <a:xfrm>
            <a:off x="6915150" y="2861864"/>
            <a:ext cx="3986780" cy="2661445"/>
          </a:xfrm>
          <a:prstGeom prst="rect">
            <a:avLst/>
          </a:prstGeom>
        </p:spPr>
      </p:pic>
    </p:spTree>
    <p:extLst>
      <p:ext uri="{BB962C8B-B14F-4D97-AF65-F5344CB8AC3E}">
        <p14:creationId xmlns:p14="http://schemas.microsoft.com/office/powerpoint/2010/main" val="1691586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961FE-3134-41C8-A13A-C70CBDC4BFB0}"/>
              </a:ext>
            </a:extLst>
          </p:cNvPr>
          <p:cNvSpPr>
            <a:spLocks noGrp="1"/>
          </p:cNvSpPr>
          <p:nvPr>
            <p:ph type="title"/>
          </p:nvPr>
        </p:nvSpPr>
        <p:spPr>
          <a:xfrm>
            <a:off x="838200" y="365125"/>
            <a:ext cx="10515600" cy="777875"/>
          </a:xfrm>
        </p:spPr>
        <p:txBody>
          <a:bodyPr/>
          <a:lstStyle/>
          <a:p>
            <a:endParaRPr lang="zh-CN" altLang="en-US" dirty="0"/>
          </a:p>
        </p:txBody>
      </p:sp>
      <p:sp>
        <p:nvSpPr>
          <p:cNvPr id="3" name="内容占位符 2">
            <a:extLst>
              <a:ext uri="{FF2B5EF4-FFF2-40B4-BE49-F238E27FC236}">
                <a16:creationId xmlns:a16="http://schemas.microsoft.com/office/drawing/2014/main" id="{680AD848-3467-4629-908F-D730AF49B325}"/>
              </a:ext>
            </a:extLst>
          </p:cNvPr>
          <p:cNvSpPr>
            <a:spLocks noGrp="1"/>
          </p:cNvSpPr>
          <p:nvPr>
            <p:ph idx="1"/>
          </p:nvPr>
        </p:nvSpPr>
        <p:spPr>
          <a:xfrm>
            <a:off x="838200" y="1304925"/>
            <a:ext cx="10515600" cy="4872038"/>
          </a:xfrm>
        </p:spPr>
        <p:txBody>
          <a:bodyPr/>
          <a:lstStyle/>
          <a:p>
            <a:r>
              <a:rPr lang="en-US" altLang="zh-CN" dirty="0"/>
              <a:t>5</a:t>
            </a:r>
            <a:r>
              <a:rPr lang="zh-CN" altLang="en-US" dirty="0"/>
              <a:t>、科学研究：数据建模、 计算，存储，检索。</a:t>
            </a:r>
            <a:endParaRPr lang="en-US" altLang="zh-CN" dirty="0"/>
          </a:p>
          <a:p>
            <a:endParaRPr lang="en-US" altLang="zh-CN" dirty="0"/>
          </a:p>
        </p:txBody>
      </p:sp>
      <p:pic>
        <p:nvPicPr>
          <p:cNvPr id="7" name="图片 6">
            <a:extLst>
              <a:ext uri="{FF2B5EF4-FFF2-40B4-BE49-F238E27FC236}">
                <a16:creationId xmlns:a16="http://schemas.microsoft.com/office/drawing/2014/main" id="{9476A9C5-A3A3-4F6B-B8BB-AF05C224E550}"/>
              </a:ext>
            </a:extLst>
          </p:cNvPr>
          <p:cNvPicPr>
            <a:picLocks noChangeAspect="1"/>
          </p:cNvPicPr>
          <p:nvPr/>
        </p:nvPicPr>
        <p:blipFill>
          <a:blip r:embed="rId2"/>
          <a:stretch>
            <a:fillRect/>
          </a:stretch>
        </p:blipFill>
        <p:spPr>
          <a:xfrm>
            <a:off x="6096000" y="1828800"/>
            <a:ext cx="4440023" cy="4414838"/>
          </a:xfrm>
          <a:prstGeom prst="rect">
            <a:avLst/>
          </a:prstGeom>
        </p:spPr>
      </p:pic>
      <p:pic>
        <p:nvPicPr>
          <p:cNvPr id="9" name="图片 8">
            <a:extLst>
              <a:ext uri="{FF2B5EF4-FFF2-40B4-BE49-F238E27FC236}">
                <a16:creationId xmlns:a16="http://schemas.microsoft.com/office/drawing/2014/main" id="{163BC9D9-FF4B-4C8B-A4A3-0ACCA4394768}"/>
              </a:ext>
            </a:extLst>
          </p:cNvPr>
          <p:cNvPicPr>
            <a:picLocks noChangeAspect="1"/>
          </p:cNvPicPr>
          <p:nvPr/>
        </p:nvPicPr>
        <p:blipFill>
          <a:blip r:embed="rId3"/>
          <a:stretch>
            <a:fillRect/>
          </a:stretch>
        </p:blipFill>
        <p:spPr>
          <a:xfrm>
            <a:off x="1505891" y="2456516"/>
            <a:ext cx="4193367" cy="2568855"/>
          </a:xfrm>
          <a:prstGeom prst="rect">
            <a:avLst/>
          </a:prstGeom>
        </p:spPr>
      </p:pic>
    </p:spTree>
    <p:extLst>
      <p:ext uri="{BB962C8B-B14F-4D97-AF65-F5344CB8AC3E}">
        <p14:creationId xmlns:p14="http://schemas.microsoft.com/office/powerpoint/2010/main" val="88299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992D3-FFEF-466A-801D-F866D392269E}"/>
              </a:ext>
            </a:extLst>
          </p:cNvPr>
          <p:cNvSpPr>
            <a:spLocks noGrp="1"/>
          </p:cNvSpPr>
          <p:nvPr>
            <p:ph type="title"/>
          </p:nvPr>
        </p:nvSpPr>
        <p:spPr/>
        <p:txBody>
          <a:bodyPr/>
          <a:lstStyle/>
          <a:p>
            <a:r>
              <a:rPr lang="zh-CN" altLang="en-US" dirty="0"/>
              <a:t>思考题</a:t>
            </a:r>
          </a:p>
        </p:txBody>
      </p:sp>
      <p:sp>
        <p:nvSpPr>
          <p:cNvPr id="3" name="内容占位符 2">
            <a:extLst>
              <a:ext uri="{FF2B5EF4-FFF2-40B4-BE49-F238E27FC236}">
                <a16:creationId xmlns:a16="http://schemas.microsoft.com/office/drawing/2014/main" id="{A37F9EA5-0846-400C-A452-016FB3E4418E}"/>
              </a:ext>
            </a:extLst>
          </p:cNvPr>
          <p:cNvSpPr>
            <a:spLocks noGrp="1"/>
          </p:cNvSpPr>
          <p:nvPr>
            <p:ph idx="1"/>
          </p:nvPr>
        </p:nvSpPr>
        <p:spPr/>
        <p:txBody>
          <a:bodyPr/>
          <a:lstStyle/>
          <a:p>
            <a:r>
              <a:rPr lang="en-US" altLang="zh-CN" dirty="0"/>
              <a:t>1</a:t>
            </a:r>
            <a:r>
              <a:rPr lang="zh-CN" altLang="en-US" dirty="0"/>
              <a:t>、继续找各种计算机或计算机控制的东西</a:t>
            </a:r>
            <a:endParaRPr lang="en-US" altLang="zh-CN" dirty="0"/>
          </a:p>
          <a:p>
            <a:r>
              <a:rPr lang="en-US" altLang="zh-CN" dirty="0"/>
              <a:t>2</a:t>
            </a:r>
            <a:r>
              <a:rPr lang="zh-CN" altLang="en-US" dirty="0"/>
              <a:t>、计算机不能做什么？</a:t>
            </a:r>
            <a:endParaRPr lang="en-US" altLang="zh-CN" dirty="0"/>
          </a:p>
          <a:p>
            <a:r>
              <a:rPr lang="en-US" altLang="zh-CN" dirty="0"/>
              <a:t>3</a:t>
            </a:r>
            <a:r>
              <a:rPr lang="zh-CN" altLang="en-US" dirty="0"/>
              <a:t>、你想用计算机来做什么？</a:t>
            </a:r>
            <a:endParaRPr lang="en-US" altLang="zh-CN" dirty="0"/>
          </a:p>
          <a:p>
            <a:endParaRPr lang="en-US" altLang="zh-CN" dirty="0"/>
          </a:p>
          <a:p>
            <a:r>
              <a:rPr lang="zh-CN" altLang="en-US" dirty="0"/>
              <a:t>下次上课找小朋友回答这些问题。</a:t>
            </a:r>
          </a:p>
        </p:txBody>
      </p:sp>
    </p:spTree>
    <p:extLst>
      <p:ext uri="{BB962C8B-B14F-4D97-AF65-F5344CB8AC3E}">
        <p14:creationId xmlns:p14="http://schemas.microsoft.com/office/powerpoint/2010/main" val="2757912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C2D44-24FA-45DB-A275-5091F88D4318}"/>
              </a:ext>
            </a:extLst>
          </p:cNvPr>
          <p:cNvSpPr>
            <a:spLocks noGrp="1"/>
          </p:cNvSpPr>
          <p:nvPr>
            <p:ph type="title"/>
          </p:nvPr>
        </p:nvSpPr>
        <p:spPr/>
        <p:txBody>
          <a:bodyPr/>
          <a:lstStyle/>
          <a:p>
            <a:pPr algn="ctr"/>
            <a:r>
              <a:rPr lang="zh-CN" altLang="en-US" dirty="0"/>
              <a:t>计算机怎么工作</a:t>
            </a:r>
          </a:p>
        </p:txBody>
      </p:sp>
      <p:sp>
        <p:nvSpPr>
          <p:cNvPr id="3" name="内容占位符 2">
            <a:extLst>
              <a:ext uri="{FF2B5EF4-FFF2-40B4-BE49-F238E27FC236}">
                <a16:creationId xmlns:a16="http://schemas.microsoft.com/office/drawing/2014/main" id="{545DFEBA-F809-4693-AF0C-B1800788AD7F}"/>
              </a:ext>
            </a:extLst>
          </p:cNvPr>
          <p:cNvSpPr>
            <a:spLocks noGrp="1"/>
          </p:cNvSpPr>
          <p:nvPr>
            <p:ph idx="1"/>
          </p:nvPr>
        </p:nvSpPr>
        <p:spPr>
          <a:xfrm>
            <a:off x="838200" y="1451728"/>
            <a:ext cx="10515600" cy="4725235"/>
          </a:xfrm>
        </p:spPr>
        <p:txBody>
          <a:bodyPr>
            <a:normAutofit fontScale="92500" lnSpcReduction="20000"/>
          </a:bodyPr>
          <a:lstStyle/>
          <a:p>
            <a:r>
              <a:rPr lang="en-US" altLang="zh-CN" sz="3000" dirty="0"/>
              <a:t>1</a:t>
            </a:r>
            <a:r>
              <a:rPr lang="zh-CN" altLang="en-US" sz="3000" dirty="0"/>
              <a:t>、接收命令：</a:t>
            </a:r>
            <a:r>
              <a:rPr lang="zh-CN" altLang="en-US" sz="2600" dirty="0"/>
              <a:t>接收人类发给的命令</a:t>
            </a:r>
            <a:endParaRPr lang="en-US" altLang="zh-CN" sz="2600" dirty="0"/>
          </a:p>
          <a:p>
            <a:pPr marL="0" indent="0">
              <a:buNone/>
            </a:pPr>
            <a:r>
              <a:rPr lang="en-US" altLang="zh-CN" sz="2600" dirty="0"/>
              <a:t>   </a:t>
            </a:r>
            <a:r>
              <a:rPr lang="en-US" altLang="zh-CN" sz="2400" dirty="0"/>
              <a:t>    a</a:t>
            </a:r>
            <a:r>
              <a:rPr lang="zh-CN" altLang="en-US" sz="2400" dirty="0"/>
              <a:t>、鼠标、键盘，摄像头。</a:t>
            </a:r>
            <a:endParaRPr lang="en-US" altLang="zh-CN" sz="2400" dirty="0"/>
          </a:p>
          <a:p>
            <a:pPr marL="0" indent="0">
              <a:buNone/>
            </a:pPr>
            <a:r>
              <a:rPr lang="en-US" altLang="zh-CN" sz="2400" dirty="0"/>
              <a:t>       b</a:t>
            </a:r>
            <a:r>
              <a:rPr lang="zh-CN" altLang="en-US" sz="2400" dirty="0"/>
              <a:t>、手势，声音，脑电波。</a:t>
            </a:r>
            <a:endParaRPr lang="en-US" altLang="zh-CN" sz="2400" dirty="0"/>
          </a:p>
          <a:p>
            <a:endParaRPr lang="en-US" altLang="zh-CN" sz="1800" dirty="0"/>
          </a:p>
          <a:p>
            <a:r>
              <a:rPr lang="en-US" altLang="zh-CN" sz="3000" b="1" dirty="0">
                <a:effectLst>
                  <a:outerShdw blurRad="38100" dist="38100" dir="2700000" algn="tl">
                    <a:srgbClr val="000000">
                      <a:alpha val="43137"/>
                    </a:srgbClr>
                  </a:outerShdw>
                </a:effectLst>
              </a:rPr>
              <a:t>2</a:t>
            </a:r>
            <a:r>
              <a:rPr lang="zh-CN" altLang="en-US" sz="3000" b="1" dirty="0">
                <a:effectLst>
                  <a:outerShdw blurRad="38100" dist="38100" dir="2700000" algn="tl">
                    <a:srgbClr val="000000">
                      <a:alpha val="43137"/>
                    </a:srgbClr>
                  </a:outerShdw>
                </a:effectLst>
              </a:rPr>
              <a:t>、计算（思考）</a:t>
            </a:r>
            <a:endParaRPr lang="en-US" altLang="zh-CN" sz="3000" b="1" dirty="0">
              <a:effectLst>
                <a:outerShdw blurRad="38100" dist="38100" dir="2700000" algn="tl">
                  <a:srgbClr val="000000">
                    <a:alpha val="43137"/>
                  </a:srgbClr>
                </a:outerShdw>
              </a:effectLst>
            </a:endParaRPr>
          </a:p>
          <a:p>
            <a:pPr marL="457200" lvl="1" indent="0">
              <a:lnSpc>
                <a:spcPct val="120000"/>
              </a:lnSpc>
              <a:buNone/>
            </a:pPr>
            <a:r>
              <a:rPr lang="en-US" altLang="zh-CN" b="1" dirty="0">
                <a:effectLst>
                  <a:outerShdw blurRad="38100" dist="38100" dir="2700000" algn="tl">
                    <a:srgbClr val="000000">
                      <a:alpha val="43137"/>
                    </a:srgbClr>
                  </a:outerShdw>
                </a:effectLst>
                <a:latin typeface="+mn-ea"/>
              </a:rPr>
              <a:t> </a:t>
            </a:r>
            <a:r>
              <a:rPr lang="en-US" altLang="zh-CN" dirty="0">
                <a:latin typeface="+mn-ea"/>
              </a:rPr>
              <a:t>a</a:t>
            </a:r>
            <a:r>
              <a:rPr lang="zh-CN" altLang="en-US" dirty="0">
                <a:latin typeface="+mn-ea"/>
              </a:rPr>
              <a:t>、分析人类给的命令。</a:t>
            </a:r>
            <a:endParaRPr lang="en-US" altLang="zh-CN" dirty="0">
              <a:latin typeface="+mn-ea"/>
            </a:endParaRPr>
          </a:p>
          <a:p>
            <a:pPr marL="457200" lvl="1" indent="0">
              <a:lnSpc>
                <a:spcPct val="120000"/>
              </a:lnSpc>
              <a:buNone/>
            </a:pPr>
            <a:r>
              <a:rPr lang="en-US" altLang="zh-CN" dirty="0">
                <a:latin typeface="+mn-ea"/>
              </a:rPr>
              <a:t> b</a:t>
            </a:r>
            <a:r>
              <a:rPr lang="zh-CN" altLang="en-US" dirty="0">
                <a:latin typeface="+mn-ea"/>
              </a:rPr>
              <a:t>、从计算机的仓库中找到对应的处理代码</a:t>
            </a:r>
            <a:r>
              <a:rPr lang="en-US" altLang="zh-CN" dirty="0">
                <a:latin typeface="+mn-ea"/>
              </a:rPr>
              <a:t>(</a:t>
            </a:r>
            <a:r>
              <a:rPr lang="zh-CN" altLang="en-US" dirty="0">
                <a:latin typeface="+mn-ea"/>
              </a:rPr>
              <a:t>方法</a:t>
            </a:r>
            <a:r>
              <a:rPr lang="en-US" altLang="zh-CN" dirty="0">
                <a:latin typeface="+mn-ea"/>
              </a:rPr>
              <a:t>)</a:t>
            </a:r>
            <a:r>
              <a:rPr lang="zh-CN" altLang="en-US" dirty="0">
                <a:latin typeface="+mn-ea"/>
              </a:rPr>
              <a:t>，开始工作</a:t>
            </a:r>
            <a:r>
              <a:rPr lang="en-US" altLang="zh-CN" dirty="0">
                <a:latin typeface="+mn-ea"/>
              </a:rPr>
              <a:t>…</a:t>
            </a:r>
          </a:p>
          <a:p>
            <a:pPr marL="457200" lvl="1" indent="0">
              <a:lnSpc>
                <a:spcPct val="120000"/>
              </a:lnSpc>
              <a:buNone/>
            </a:pPr>
            <a:r>
              <a:rPr lang="en-US" altLang="zh-CN" dirty="0">
                <a:latin typeface="+mn-ea"/>
              </a:rPr>
              <a:t> c</a:t>
            </a:r>
            <a:r>
              <a:rPr lang="zh-CN" altLang="en-US" dirty="0">
                <a:latin typeface="+mn-ea"/>
              </a:rPr>
              <a:t>、找到可以放结果的地方，推送出去</a:t>
            </a:r>
            <a:endParaRPr lang="en-US" altLang="zh-CN" dirty="0">
              <a:latin typeface="+mn-ea"/>
            </a:endParaRPr>
          </a:p>
          <a:p>
            <a:pPr marL="457200" lvl="1" indent="0">
              <a:lnSpc>
                <a:spcPct val="120000"/>
              </a:lnSpc>
              <a:buNone/>
            </a:pPr>
            <a:endParaRPr lang="en-US" altLang="zh-CN" b="1" dirty="0">
              <a:effectLst>
                <a:outerShdw blurRad="38100" dist="38100" dir="2700000" algn="tl">
                  <a:srgbClr val="000000">
                    <a:alpha val="43137"/>
                  </a:srgbClr>
                </a:outerShdw>
              </a:effectLst>
            </a:endParaRPr>
          </a:p>
          <a:p>
            <a:r>
              <a:rPr lang="en-US" altLang="zh-CN" sz="3000" dirty="0"/>
              <a:t>3</a:t>
            </a:r>
            <a:r>
              <a:rPr lang="zh-CN" altLang="en-US" sz="3000" dirty="0"/>
              <a:t>、输出结果：从计算机接收结果。</a:t>
            </a:r>
            <a:endParaRPr lang="en-US" altLang="zh-CN" sz="3000" dirty="0"/>
          </a:p>
          <a:p>
            <a:pPr marL="0" indent="0">
              <a:buNone/>
            </a:pPr>
            <a:r>
              <a:rPr lang="en-US" altLang="zh-CN" sz="2400" dirty="0"/>
              <a:t>       a</a:t>
            </a:r>
            <a:r>
              <a:rPr lang="zh-CN" altLang="en-US" sz="2400" dirty="0"/>
              <a:t>、显示器显示结果。</a:t>
            </a:r>
            <a:endParaRPr lang="en-US" altLang="zh-CN" sz="2400" dirty="0"/>
          </a:p>
          <a:p>
            <a:pPr marL="0" indent="0">
              <a:buNone/>
            </a:pPr>
            <a:r>
              <a:rPr lang="en-US" altLang="zh-CN" sz="2400" dirty="0"/>
              <a:t>       b</a:t>
            </a:r>
            <a:r>
              <a:rPr lang="zh-CN" altLang="en-US" sz="2400" dirty="0"/>
              <a:t>、机器设备前后左右移动。</a:t>
            </a:r>
            <a:endParaRPr lang="en-US" altLang="zh-CN" sz="2400" dirty="0"/>
          </a:p>
          <a:p>
            <a:pPr marL="0" indent="0">
              <a:buNone/>
            </a:pPr>
            <a:endParaRPr lang="en-US" altLang="zh-CN" sz="2400" dirty="0"/>
          </a:p>
        </p:txBody>
      </p:sp>
    </p:spTree>
    <p:extLst>
      <p:ext uri="{BB962C8B-B14F-4D97-AF65-F5344CB8AC3E}">
        <p14:creationId xmlns:p14="http://schemas.microsoft.com/office/powerpoint/2010/main" val="17217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D75B9-6AAA-4B2F-9967-833FD0C3A39F}"/>
              </a:ext>
            </a:extLst>
          </p:cNvPr>
          <p:cNvSpPr>
            <a:spLocks noGrp="1"/>
          </p:cNvSpPr>
          <p:nvPr>
            <p:ph type="title"/>
          </p:nvPr>
        </p:nvSpPr>
        <p:spPr/>
        <p:txBody>
          <a:bodyPr/>
          <a:lstStyle/>
          <a:p>
            <a:pPr algn="ctr"/>
            <a:r>
              <a:rPr lang="zh-CN" altLang="en-US" dirty="0"/>
              <a:t>计算机硬件（一）</a:t>
            </a:r>
          </a:p>
        </p:txBody>
      </p:sp>
      <p:sp>
        <p:nvSpPr>
          <p:cNvPr id="3" name="内容占位符 2">
            <a:extLst>
              <a:ext uri="{FF2B5EF4-FFF2-40B4-BE49-F238E27FC236}">
                <a16:creationId xmlns:a16="http://schemas.microsoft.com/office/drawing/2014/main" id="{7BCE4C0C-8257-44BE-BBBD-528402312670}"/>
              </a:ext>
            </a:extLst>
          </p:cNvPr>
          <p:cNvSpPr>
            <a:spLocks noGrp="1"/>
          </p:cNvSpPr>
          <p:nvPr>
            <p:ph idx="1"/>
          </p:nvPr>
        </p:nvSpPr>
        <p:spPr/>
        <p:txBody>
          <a:bodyPr/>
          <a:lstStyle/>
          <a:p>
            <a:r>
              <a:rPr lang="zh-CN" altLang="en-US" dirty="0"/>
              <a:t>计算机里看得见的东西就是硬件</a:t>
            </a:r>
            <a:endParaRPr lang="en-US" altLang="zh-CN" dirty="0"/>
          </a:p>
          <a:p>
            <a:endParaRPr lang="en-US" altLang="zh-CN" dirty="0"/>
          </a:p>
          <a:p>
            <a:r>
              <a:rPr lang="zh-CN" altLang="en-US" dirty="0"/>
              <a:t>输入设备：鼠标，键盘，触摸屏</a:t>
            </a:r>
          </a:p>
          <a:p>
            <a:r>
              <a:rPr lang="zh-CN" altLang="en-US" dirty="0"/>
              <a:t>输出设备：显示器，音响、打印机、机器人的脚，手。</a:t>
            </a:r>
            <a:endParaRPr lang="en-US" altLang="zh-CN" dirty="0"/>
          </a:p>
          <a:p>
            <a:r>
              <a:rPr lang="zh-CN" altLang="en-US" dirty="0"/>
              <a:t>联网设备：路由器，网线，</a:t>
            </a:r>
            <a:r>
              <a:rPr lang="en-US" altLang="zh-CN" dirty="0" err="1"/>
              <a:t>wifi</a:t>
            </a:r>
            <a:r>
              <a:rPr lang="zh-CN" altLang="en-US" dirty="0"/>
              <a:t>设备。</a:t>
            </a:r>
            <a:endParaRPr lang="en-US" altLang="zh-CN" dirty="0"/>
          </a:p>
          <a:p>
            <a:endParaRPr lang="en-US" altLang="zh-CN" dirty="0"/>
          </a:p>
          <a:p>
            <a:r>
              <a:rPr lang="zh-CN" altLang="en-US" dirty="0"/>
              <a:t>显示器里面的图片算不算硬件？</a:t>
            </a:r>
          </a:p>
          <a:p>
            <a:endParaRPr lang="zh-CN" altLang="en-US" dirty="0"/>
          </a:p>
        </p:txBody>
      </p:sp>
    </p:spTree>
    <p:extLst>
      <p:ext uri="{BB962C8B-B14F-4D97-AF65-F5344CB8AC3E}">
        <p14:creationId xmlns:p14="http://schemas.microsoft.com/office/powerpoint/2010/main" val="313344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BD30BF-96BF-4B9F-B0BF-653CB5FFB84E}"/>
              </a:ext>
            </a:extLst>
          </p:cNvPr>
          <p:cNvSpPr>
            <a:spLocks noGrp="1"/>
          </p:cNvSpPr>
          <p:nvPr>
            <p:ph type="title"/>
          </p:nvPr>
        </p:nvSpPr>
        <p:spPr/>
        <p:txBody>
          <a:bodyPr/>
          <a:lstStyle/>
          <a:p>
            <a:pPr algn="ctr"/>
            <a:r>
              <a:rPr lang="zh-CN" altLang="en-US" dirty="0"/>
              <a:t>计算机硬件（二）</a:t>
            </a:r>
          </a:p>
        </p:txBody>
      </p:sp>
      <p:sp>
        <p:nvSpPr>
          <p:cNvPr id="3" name="内容占位符 2">
            <a:extLst>
              <a:ext uri="{FF2B5EF4-FFF2-40B4-BE49-F238E27FC236}">
                <a16:creationId xmlns:a16="http://schemas.microsoft.com/office/drawing/2014/main" id="{B50FFEDB-CCB8-400A-B0EA-0F5D1C94716E}"/>
              </a:ext>
            </a:extLst>
          </p:cNvPr>
          <p:cNvSpPr>
            <a:spLocks noGrp="1"/>
          </p:cNvSpPr>
          <p:nvPr>
            <p:ph idx="1"/>
          </p:nvPr>
        </p:nvSpPr>
        <p:spPr/>
        <p:txBody>
          <a:bodyPr/>
          <a:lstStyle/>
          <a:p>
            <a:r>
              <a:rPr lang="zh-CN" altLang="en-US" dirty="0"/>
              <a:t>主机：</a:t>
            </a:r>
            <a:r>
              <a:rPr lang="en-US" altLang="zh-CN" dirty="0"/>
              <a:t>CPU</a:t>
            </a:r>
            <a:r>
              <a:rPr lang="zh-CN" altLang="en-US" dirty="0"/>
              <a:t>，主板，硬盘，内存，</a:t>
            </a:r>
            <a:r>
              <a:rPr lang="en-US" altLang="zh-CN" dirty="0"/>
              <a:t>GPU</a:t>
            </a:r>
            <a:r>
              <a:rPr lang="zh-CN" altLang="en-US" dirty="0"/>
              <a:t>，电源</a:t>
            </a:r>
            <a:endParaRPr lang="en-US" altLang="zh-CN" dirty="0"/>
          </a:p>
          <a:p>
            <a:r>
              <a:rPr lang="en-US" altLang="zh-CN" dirty="0"/>
              <a:t>U</a:t>
            </a:r>
            <a:r>
              <a:rPr lang="zh-CN" altLang="en-US" dirty="0"/>
              <a:t>盘属于哪部分？</a:t>
            </a:r>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52929CE7-BA36-43A9-801E-A7CEC276BE69}"/>
              </a:ext>
            </a:extLst>
          </p:cNvPr>
          <p:cNvPicPr>
            <a:picLocks noChangeAspect="1"/>
          </p:cNvPicPr>
          <p:nvPr/>
        </p:nvPicPr>
        <p:blipFill>
          <a:blip r:embed="rId2"/>
          <a:stretch>
            <a:fillRect/>
          </a:stretch>
        </p:blipFill>
        <p:spPr>
          <a:xfrm>
            <a:off x="5968206" y="2816225"/>
            <a:ext cx="5080000" cy="3810000"/>
          </a:xfrm>
          <a:prstGeom prst="rect">
            <a:avLst/>
          </a:prstGeom>
        </p:spPr>
      </p:pic>
      <p:pic>
        <p:nvPicPr>
          <p:cNvPr id="5" name="图片 4">
            <a:extLst>
              <a:ext uri="{FF2B5EF4-FFF2-40B4-BE49-F238E27FC236}">
                <a16:creationId xmlns:a16="http://schemas.microsoft.com/office/drawing/2014/main" id="{B7A953EC-7F14-433E-900D-AB4B8DFFBC40}"/>
              </a:ext>
            </a:extLst>
          </p:cNvPr>
          <p:cNvPicPr>
            <a:picLocks noChangeAspect="1"/>
          </p:cNvPicPr>
          <p:nvPr/>
        </p:nvPicPr>
        <p:blipFill>
          <a:blip r:embed="rId3"/>
          <a:stretch>
            <a:fillRect/>
          </a:stretch>
        </p:blipFill>
        <p:spPr>
          <a:xfrm>
            <a:off x="425598" y="2816225"/>
            <a:ext cx="5237014" cy="3648075"/>
          </a:xfrm>
          <a:prstGeom prst="rect">
            <a:avLst/>
          </a:prstGeom>
        </p:spPr>
      </p:pic>
      <p:pic>
        <p:nvPicPr>
          <p:cNvPr id="6" name="图片 5">
            <a:extLst>
              <a:ext uri="{FF2B5EF4-FFF2-40B4-BE49-F238E27FC236}">
                <a16:creationId xmlns:a16="http://schemas.microsoft.com/office/drawing/2014/main" id="{045C20D2-B341-4019-8CA2-A0CAE4C67051}"/>
              </a:ext>
            </a:extLst>
          </p:cNvPr>
          <p:cNvPicPr>
            <a:picLocks noChangeAspect="1"/>
          </p:cNvPicPr>
          <p:nvPr/>
        </p:nvPicPr>
        <p:blipFill>
          <a:blip r:embed="rId4"/>
          <a:stretch>
            <a:fillRect/>
          </a:stretch>
        </p:blipFill>
        <p:spPr>
          <a:xfrm>
            <a:off x="4134247" y="1244600"/>
            <a:ext cx="3362325" cy="2152650"/>
          </a:xfrm>
          <a:prstGeom prst="rect">
            <a:avLst/>
          </a:prstGeom>
        </p:spPr>
      </p:pic>
    </p:spTree>
    <p:extLst>
      <p:ext uri="{BB962C8B-B14F-4D97-AF65-F5344CB8AC3E}">
        <p14:creationId xmlns:p14="http://schemas.microsoft.com/office/powerpoint/2010/main" val="98363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0D926-3245-4B04-BE47-4ED49071191C}"/>
              </a:ext>
            </a:extLst>
          </p:cNvPr>
          <p:cNvSpPr>
            <a:spLocks noGrp="1"/>
          </p:cNvSpPr>
          <p:nvPr>
            <p:ph type="title"/>
          </p:nvPr>
        </p:nvSpPr>
        <p:spPr/>
        <p:txBody>
          <a:bodyPr/>
          <a:lstStyle/>
          <a:p>
            <a:pPr algn="ctr"/>
            <a:r>
              <a:rPr lang="zh-CN" altLang="en-US" dirty="0"/>
              <a:t>计算机硬件的工作过程（一）</a:t>
            </a:r>
          </a:p>
        </p:txBody>
      </p:sp>
      <p:sp>
        <p:nvSpPr>
          <p:cNvPr id="3" name="内容占位符 2">
            <a:extLst>
              <a:ext uri="{FF2B5EF4-FFF2-40B4-BE49-F238E27FC236}">
                <a16:creationId xmlns:a16="http://schemas.microsoft.com/office/drawing/2014/main" id="{4ADD8331-92B9-4BAC-ACBB-5079B04B8512}"/>
              </a:ext>
            </a:extLst>
          </p:cNvPr>
          <p:cNvSpPr>
            <a:spLocks noGrp="1"/>
          </p:cNvSpPr>
          <p:nvPr>
            <p:ph idx="1"/>
          </p:nvPr>
        </p:nvSpPr>
        <p:spPr/>
        <p:txBody>
          <a:bodyPr/>
          <a:lstStyle/>
          <a:p>
            <a:r>
              <a:rPr lang="en-US" altLang="zh-CN" dirty="0"/>
              <a:t>1</a:t>
            </a:r>
            <a:r>
              <a:rPr lang="zh-CN" altLang="en-US" dirty="0"/>
              <a:t>、电脑使用</a:t>
            </a:r>
            <a:r>
              <a:rPr lang="en-US" altLang="zh-CN" dirty="0"/>
              <a:t>0</a:t>
            </a:r>
            <a:r>
              <a:rPr lang="zh-CN" altLang="en-US" dirty="0"/>
              <a:t>、</a:t>
            </a:r>
            <a:r>
              <a:rPr lang="en-US" altLang="zh-CN" dirty="0"/>
              <a:t>1</a:t>
            </a:r>
            <a:r>
              <a:rPr lang="zh-CN" altLang="en-US" dirty="0"/>
              <a:t>来保存所有的资料，比如：相片、声音，及一些写好的命令（程序）。</a:t>
            </a:r>
            <a:endParaRPr lang="en-US" altLang="zh-CN" dirty="0"/>
          </a:p>
          <a:p>
            <a:pPr marL="0" indent="0">
              <a:buNone/>
            </a:pPr>
            <a:r>
              <a:rPr lang="en-US" altLang="zh-CN" dirty="0"/>
              <a:t> </a:t>
            </a:r>
            <a:r>
              <a:rPr lang="zh-CN" altLang="en-US" dirty="0"/>
              <a:t>如：</a:t>
            </a:r>
            <a:r>
              <a:rPr lang="en-US" altLang="zh-CN" dirty="0"/>
              <a:t>0101010010101010</a:t>
            </a:r>
            <a:r>
              <a:rPr lang="zh-CN" altLang="en-US" dirty="0"/>
              <a:t>：这个代表一张红色的图片（数据）</a:t>
            </a:r>
            <a:endParaRPr lang="en-US" altLang="zh-CN" dirty="0"/>
          </a:p>
          <a:p>
            <a:pPr marL="0" indent="0">
              <a:buNone/>
            </a:pPr>
            <a:r>
              <a:rPr lang="en-US" altLang="zh-CN" dirty="0"/>
              <a:t>         1000100110000011</a:t>
            </a:r>
            <a:r>
              <a:rPr lang="zh-CN" altLang="en-US" dirty="0"/>
              <a:t>：我要看图片（命令程序）。</a:t>
            </a:r>
            <a:endParaRPr lang="en-US" altLang="zh-CN" dirty="0"/>
          </a:p>
          <a:p>
            <a:r>
              <a:rPr lang="en-US" altLang="zh-CN" dirty="0"/>
              <a:t> 2</a:t>
            </a:r>
            <a:r>
              <a:rPr lang="zh-CN" altLang="en-US" dirty="0"/>
              <a:t>、 </a:t>
            </a:r>
            <a:r>
              <a:rPr lang="en-US" altLang="zh-CN" dirty="0"/>
              <a:t>0</a:t>
            </a:r>
            <a:r>
              <a:rPr lang="zh-CN" altLang="en-US" dirty="0"/>
              <a:t>或</a:t>
            </a:r>
            <a:r>
              <a:rPr lang="en-US" altLang="zh-CN" dirty="0"/>
              <a:t>1</a:t>
            </a:r>
            <a:r>
              <a:rPr lang="zh-CN" altLang="en-US" dirty="0"/>
              <a:t>两个数怎么表示？</a:t>
            </a:r>
            <a:endParaRPr lang="en-US" altLang="zh-CN" dirty="0"/>
          </a:p>
          <a:p>
            <a:r>
              <a:rPr lang="en-US" altLang="zh-CN" dirty="0"/>
              <a:t>       </a:t>
            </a:r>
            <a:r>
              <a:rPr lang="zh-CN" altLang="en-US" dirty="0"/>
              <a:t>计算机内有很多开关（几亿或更多），开：</a:t>
            </a:r>
            <a:r>
              <a:rPr lang="en-US" altLang="zh-CN" dirty="0"/>
              <a:t>1</a:t>
            </a:r>
            <a:r>
              <a:rPr lang="zh-CN" altLang="en-US" dirty="0"/>
              <a:t>，关：</a:t>
            </a:r>
            <a:r>
              <a:rPr lang="en-US" altLang="zh-CN" dirty="0"/>
              <a:t>0</a:t>
            </a:r>
            <a:r>
              <a:rPr lang="zh-CN" altLang="en-US" dirty="0"/>
              <a:t>。</a:t>
            </a:r>
            <a:endParaRPr lang="en-US" altLang="zh-CN" dirty="0"/>
          </a:p>
          <a:p>
            <a:r>
              <a:rPr lang="en-US" altLang="zh-CN" dirty="0"/>
              <a:t>      01010100</a:t>
            </a:r>
            <a:r>
              <a:rPr lang="zh-CN" altLang="en-US" dirty="0"/>
              <a:t>：要多少个开关？在计算机里面</a:t>
            </a:r>
            <a:r>
              <a:rPr lang="en-US" altLang="zh-CN" dirty="0"/>
              <a:t>8</a:t>
            </a:r>
            <a:r>
              <a:rPr lang="zh-CN" altLang="en-US" dirty="0"/>
              <a:t>个开关就是：</a:t>
            </a:r>
            <a:endParaRPr lang="en-US" altLang="zh-CN" dirty="0"/>
          </a:p>
          <a:p>
            <a:r>
              <a:rPr lang="en-US" altLang="zh-CN" dirty="0"/>
              <a:t>      </a:t>
            </a:r>
            <a:r>
              <a:rPr lang="zh-CN" altLang="en-US" dirty="0"/>
              <a:t>关开关开关开关关。</a:t>
            </a:r>
            <a:endParaRPr lang="en-US" altLang="zh-CN" dirty="0"/>
          </a:p>
        </p:txBody>
      </p:sp>
    </p:spTree>
    <p:extLst>
      <p:ext uri="{BB962C8B-B14F-4D97-AF65-F5344CB8AC3E}">
        <p14:creationId xmlns:p14="http://schemas.microsoft.com/office/powerpoint/2010/main" val="296971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352EF-D244-4674-AB25-A2FCB2A23E4D}"/>
              </a:ext>
            </a:extLst>
          </p:cNvPr>
          <p:cNvSpPr>
            <a:spLocks noGrp="1"/>
          </p:cNvSpPr>
          <p:nvPr>
            <p:ph type="title"/>
          </p:nvPr>
        </p:nvSpPr>
        <p:spPr/>
        <p:txBody>
          <a:bodyPr/>
          <a:lstStyle/>
          <a:p>
            <a:pPr algn="ctr"/>
            <a:r>
              <a:rPr lang="zh-CN" altLang="en-US" dirty="0"/>
              <a:t>计算机硬件的工作（二）</a:t>
            </a:r>
          </a:p>
        </p:txBody>
      </p:sp>
      <p:sp>
        <p:nvSpPr>
          <p:cNvPr id="3" name="内容占位符 2">
            <a:extLst>
              <a:ext uri="{FF2B5EF4-FFF2-40B4-BE49-F238E27FC236}">
                <a16:creationId xmlns:a16="http://schemas.microsoft.com/office/drawing/2014/main" id="{6DCB08F3-9A53-406B-8584-C4A8204983D7}"/>
              </a:ext>
            </a:extLst>
          </p:cNvPr>
          <p:cNvSpPr>
            <a:spLocks noGrp="1"/>
          </p:cNvSpPr>
          <p:nvPr>
            <p:ph idx="1"/>
          </p:nvPr>
        </p:nvSpPr>
        <p:spPr/>
        <p:txBody>
          <a:bodyPr/>
          <a:lstStyle/>
          <a:p>
            <a:r>
              <a:rPr lang="en-US" altLang="zh-CN" dirty="0"/>
              <a:t>3</a:t>
            </a:r>
            <a:r>
              <a:rPr lang="zh-CN" altLang="en-US" dirty="0"/>
              <a:t>、你向计算机发一个命令。</a:t>
            </a:r>
            <a:endParaRPr lang="en-US" altLang="zh-CN" dirty="0"/>
          </a:p>
          <a:p>
            <a:pPr lvl="1"/>
            <a:r>
              <a:rPr lang="en-US" altLang="zh-CN" dirty="0"/>
              <a:t>a</a:t>
            </a:r>
            <a:r>
              <a:rPr lang="zh-CN" altLang="en-US" dirty="0"/>
              <a:t>、用键盘敲“我要看红色的图片”。</a:t>
            </a:r>
            <a:endParaRPr lang="en-US" altLang="zh-CN" dirty="0"/>
          </a:p>
          <a:p>
            <a:pPr lvl="1"/>
            <a:r>
              <a:rPr lang="en-US" altLang="zh-CN" dirty="0"/>
              <a:t>b</a:t>
            </a:r>
            <a:r>
              <a:rPr lang="zh-CN" altLang="en-US" dirty="0"/>
              <a:t>、主机到信息，转为计算机能了解的符号“</a:t>
            </a:r>
            <a:r>
              <a:rPr lang="en-US" altLang="zh-CN" dirty="0"/>
              <a:t>1000100110000011</a:t>
            </a:r>
            <a:r>
              <a:rPr lang="zh-CN" altLang="en-US" dirty="0"/>
              <a:t>”。</a:t>
            </a:r>
            <a:endParaRPr lang="en-US" altLang="zh-CN" dirty="0"/>
          </a:p>
          <a:p>
            <a:pPr lvl="1"/>
            <a:r>
              <a:rPr lang="en-US" altLang="zh-CN" dirty="0"/>
              <a:t>c</a:t>
            </a:r>
            <a:r>
              <a:rPr lang="zh-CN" altLang="en-US" dirty="0"/>
              <a:t>、计算机从仓库（硬盘）里查，是不是有上面的命令，</a:t>
            </a:r>
            <a:endParaRPr lang="en-US" altLang="zh-CN" dirty="0"/>
          </a:p>
          <a:p>
            <a:pPr marL="457200" lvl="1" indent="0">
              <a:buNone/>
            </a:pPr>
            <a:r>
              <a:rPr lang="en-US" altLang="zh-CN" dirty="0"/>
              <a:t>       </a:t>
            </a:r>
            <a:r>
              <a:rPr lang="zh-CN" altLang="en-US" dirty="0"/>
              <a:t>有的话，再到仓库查找，</a:t>
            </a:r>
            <a:endParaRPr lang="en-US" altLang="zh-CN" dirty="0"/>
          </a:p>
          <a:p>
            <a:pPr marL="457200" lvl="1" indent="0">
              <a:buNone/>
            </a:pPr>
            <a:r>
              <a:rPr lang="en-US" altLang="zh-CN" dirty="0"/>
              <a:t>       </a:t>
            </a:r>
            <a:r>
              <a:rPr lang="zh-CN" altLang="en-US" dirty="0"/>
              <a:t>仓库的某一个位置有红色的图片，</a:t>
            </a:r>
            <a:endParaRPr lang="en-US" altLang="zh-CN" dirty="0"/>
          </a:p>
          <a:p>
            <a:pPr marL="457200" lvl="1" indent="0">
              <a:buNone/>
            </a:pPr>
            <a:r>
              <a:rPr lang="en-US" altLang="zh-CN" dirty="0"/>
              <a:t>       </a:t>
            </a:r>
            <a:r>
              <a:rPr lang="zh-CN" altLang="en-US" dirty="0"/>
              <a:t>拿出来。</a:t>
            </a:r>
            <a:endParaRPr lang="en-US" altLang="zh-CN" dirty="0"/>
          </a:p>
          <a:p>
            <a:pPr lvl="1"/>
            <a:r>
              <a:rPr lang="en-US" altLang="zh-CN" dirty="0"/>
              <a:t>d</a:t>
            </a:r>
            <a:r>
              <a:rPr lang="zh-CN" altLang="en-US" dirty="0"/>
              <a:t>、把图片传给显示器，显示。</a:t>
            </a:r>
            <a:endParaRPr lang="en-US" altLang="zh-CN" dirty="0"/>
          </a:p>
          <a:p>
            <a:pPr lvl="1"/>
            <a:endParaRPr lang="en-US" altLang="zh-CN" dirty="0"/>
          </a:p>
          <a:p>
            <a:pPr lvl="1"/>
            <a:r>
              <a:rPr lang="zh-CN" altLang="en-US" dirty="0"/>
              <a:t>计算机的大部分工作都在</a:t>
            </a:r>
            <a:r>
              <a:rPr lang="en-US" altLang="zh-CN" dirty="0"/>
              <a:t>C</a:t>
            </a:r>
            <a:r>
              <a:rPr lang="zh-CN" altLang="en-US" dirty="0"/>
              <a:t>进行。</a:t>
            </a:r>
            <a:endParaRPr lang="en-US" altLang="zh-CN" dirty="0"/>
          </a:p>
        </p:txBody>
      </p:sp>
    </p:spTree>
    <p:extLst>
      <p:ext uri="{BB962C8B-B14F-4D97-AF65-F5344CB8AC3E}">
        <p14:creationId xmlns:p14="http://schemas.microsoft.com/office/powerpoint/2010/main" val="23791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FAC64-FD93-45C2-A6D1-87C72C0B12DA}"/>
              </a:ext>
            </a:extLst>
          </p:cNvPr>
          <p:cNvSpPr>
            <a:spLocks noGrp="1"/>
          </p:cNvSpPr>
          <p:nvPr>
            <p:ph type="title"/>
          </p:nvPr>
        </p:nvSpPr>
        <p:spPr/>
        <p:txBody>
          <a:bodyPr/>
          <a:lstStyle/>
          <a:p>
            <a:pPr algn="ctr"/>
            <a:r>
              <a:rPr lang="zh-CN" altLang="en-US" dirty="0"/>
              <a:t>计算机架构的分层</a:t>
            </a:r>
          </a:p>
        </p:txBody>
      </p:sp>
      <p:sp>
        <p:nvSpPr>
          <p:cNvPr id="3" name="内容占位符 2">
            <a:extLst>
              <a:ext uri="{FF2B5EF4-FFF2-40B4-BE49-F238E27FC236}">
                <a16:creationId xmlns:a16="http://schemas.microsoft.com/office/drawing/2014/main" id="{B4A79249-E0C0-4AF2-9C84-EA1D302CCF2F}"/>
              </a:ext>
            </a:extLst>
          </p:cNvPr>
          <p:cNvSpPr>
            <a:spLocks noGrp="1"/>
          </p:cNvSpPr>
          <p:nvPr>
            <p:ph idx="1"/>
          </p:nvPr>
        </p:nvSpPr>
        <p:spPr/>
        <p:txBody>
          <a:bodyPr/>
          <a:lstStyle/>
          <a:p>
            <a:pPr>
              <a:buFont typeface="Wingdings" panose="05000000000000000000" pitchFamily="2" charset="2"/>
              <a:buChar char="p"/>
            </a:pPr>
            <a:r>
              <a:rPr lang="zh-CN" altLang="en-US" dirty="0"/>
              <a:t>比如去饭店吃饭</a:t>
            </a:r>
            <a:endParaRPr lang="en-US" altLang="zh-CN" dirty="0"/>
          </a:p>
          <a:p>
            <a:pPr marL="457200" lvl="1" indent="0">
              <a:buNone/>
            </a:pPr>
            <a:r>
              <a:rPr lang="en-US" altLang="zh-CN" dirty="0"/>
              <a:t>1</a:t>
            </a:r>
            <a:r>
              <a:rPr lang="zh-CN" altLang="en-US" dirty="0"/>
              <a:t>、你点菜</a:t>
            </a:r>
            <a:endParaRPr lang="en-US" altLang="zh-CN" dirty="0"/>
          </a:p>
          <a:p>
            <a:pPr marL="457200" lvl="1" indent="0">
              <a:buNone/>
            </a:pPr>
            <a:r>
              <a:rPr lang="en-US" altLang="zh-CN" dirty="0"/>
              <a:t>2</a:t>
            </a:r>
            <a:r>
              <a:rPr lang="zh-CN" altLang="en-US" dirty="0"/>
              <a:t>、厨房洗菜，切菜，炒菜，传菜。</a:t>
            </a:r>
            <a:endParaRPr lang="en-US" altLang="zh-CN" dirty="0"/>
          </a:p>
          <a:p>
            <a:pPr marL="457200" lvl="1" indent="0">
              <a:buNone/>
            </a:pPr>
            <a:r>
              <a:rPr lang="en-US" altLang="zh-CN" dirty="0"/>
              <a:t>3</a:t>
            </a:r>
            <a:r>
              <a:rPr lang="zh-CN" altLang="en-US" dirty="0"/>
              <a:t>、种地的叔叔阿姨撒种子，施肥，摘菜。</a:t>
            </a:r>
            <a:endParaRPr lang="en-US" altLang="zh-CN" dirty="0"/>
          </a:p>
          <a:p>
            <a:pPr>
              <a:buFont typeface="Wingdings" panose="05000000000000000000" pitchFamily="2" charset="2"/>
              <a:buChar char="p"/>
            </a:pPr>
            <a:r>
              <a:rPr lang="zh-CN" altLang="en-US" dirty="0"/>
              <a:t>每个人做每个人的事情。</a:t>
            </a:r>
            <a:endParaRPr lang="en-US" altLang="zh-CN" dirty="0"/>
          </a:p>
          <a:p>
            <a:pPr>
              <a:buFont typeface="Wingdings" panose="05000000000000000000" pitchFamily="2" charset="2"/>
              <a:buChar char="p"/>
            </a:pPr>
            <a:r>
              <a:rPr lang="zh-CN" altLang="en-US" dirty="0"/>
              <a:t>计算机也是，在硬件上有软件。</a:t>
            </a:r>
            <a:endParaRPr lang="en-US" altLang="zh-CN" dirty="0"/>
          </a:p>
          <a:p>
            <a:pPr>
              <a:buFont typeface="Wingdings" panose="05000000000000000000" pitchFamily="2" charset="2"/>
              <a:buChar char="p"/>
            </a:pPr>
            <a:r>
              <a:rPr lang="zh-CN" altLang="en-US" dirty="0"/>
              <a:t>硬件是看得到，摸得着的东西，负责最低层的信号传输，存储，计算。</a:t>
            </a:r>
          </a:p>
        </p:txBody>
      </p:sp>
    </p:spTree>
    <p:extLst>
      <p:ext uri="{BB962C8B-B14F-4D97-AF65-F5344CB8AC3E}">
        <p14:creationId xmlns:p14="http://schemas.microsoft.com/office/powerpoint/2010/main" val="492991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7E076-BC7E-4BF0-A865-EC8A813B785A}"/>
              </a:ext>
            </a:extLst>
          </p:cNvPr>
          <p:cNvSpPr>
            <a:spLocks noGrp="1"/>
          </p:cNvSpPr>
          <p:nvPr>
            <p:ph type="title"/>
          </p:nvPr>
        </p:nvSpPr>
        <p:spPr>
          <a:xfrm>
            <a:off x="838200" y="327417"/>
            <a:ext cx="10515600" cy="1325563"/>
          </a:xfrm>
        </p:spPr>
        <p:txBody>
          <a:bodyPr/>
          <a:lstStyle/>
          <a:p>
            <a:pPr algn="ctr"/>
            <a:r>
              <a:rPr lang="zh-CN" altLang="en-US" dirty="0"/>
              <a:t>找一找哪些是计算机（机器人）</a:t>
            </a:r>
          </a:p>
        </p:txBody>
      </p:sp>
      <p:pic>
        <p:nvPicPr>
          <p:cNvPr id="4" name="图片 3">
            <a:extLst>
              <a:ext uri="{FF2B5EF4-FFF2-40B4-BE49-F238E27FC236}">
                <a16:creationId xmlns:a16="http://schemas.microsoft.com/office/drawing/2014/main" id="{B6BB1A71-D0C6-4F89-979E-1214F99F8ECC}"/>
              </a:ext>
            </a:extLst>
          </p:cNvPr>
          <p:cNvPicPr>
            <a:picLocks noChangeAspect="1"/>
          </p:cNvPicPr>
          <p:nvPr/>
        </p:nvPicPr>
        <p:blipFill>
          <a:blip r:embed="rId3"/>
          <a:stretch>
            <a:fillRect/>
          </a:stretch>
        </p:blipFill>
        <p:spPr>
          <a:xfrm>
            <a:off x="7109688" y="2462505"/>
            <a:ext cx="4514850" cy="2924175"/>
          </a:xfrm>
          <a:prstGeom prst="rect">
            <a:avLst/>
          </a:prstGeom>
        </p:spPr>
      </p:pic>
      <p:pic>
        <p:nvPicPr>
          <p:cNvPr id="5" name="图片 4">
            <a:extLst>
              <a:ext uri="{FF2B5EF4-FFF2-40B4-BE49-F238E27FC236}">
                <a16:creationId xmlns:a16="http://schemas.microsoft.com/office/drawing/2014/main" id="{47352191-C65F-4290-A6CE-E6C3A1804247}"/>
              </a:ext>
            </a:extLst>
          </p:cNvPr>
          <p:cNvPicPr>
            <a:picLocks noChangeAspect="1"/>
          </p:cNvPicPr>
          <p:nvPr/>
        </p:nvPicPr>
        <p:blipFill>
          <a:blip r:embed="rId4"/>
          <a:stretch>
            <a:fillRect/>
          </a:stretch>
        </p:blipFill>
        <p:spPr>
          <a:xfrm>
            <a:off x="652303" y="1393238"/>
            <a:ext cx="3468888" cy="5203332"/>
          </a:xfrm>
          <a:prstGeom prst="rect">
            <a:avLst/>
          </a:prstGeom>
        </p:spPr>
      </p:pic>
      <p:pic>
        <p:nvPicPr>
          <p:cNvPr id="7" name="内容占位符 6">
            <a:extLst>
              <a:ext uri="{FF2B5EF4-FFF2-40B4-BE49-F238E27FC236}">
                <a16:creationId xmlns:a16="http://schemas.microsoft.com/office/drawing/2014/main" id="{E999CC26-E3CD-46E3-A2BE-01C118B3F052}"/>
              </a:ext>
            </a:extLst>
          </p:cNvPr>
          <p:cNvPicPr>
            <a:picLocks noGrp="1" noChangeAspect="1"/>
          </p:cNvPicPr>
          <p:nvPr>
            <p:ph idx="1"/>
          </p:nvPr>
        </p:nvPicPr>
        <p:blipFill>
          <a:blip r:embed="rId5"/>
          <a:stretch>
            <a:fillRect/>
          </a:stretch>
        </p:blipFill>
        <p:spPr>
          <a:xfrm>
            <a:off x="4386989" y="2200549"/>
            <a:ext cx="2456901" cy="2456901"/>
          </a:xfrm>
        </p:spPr>
      </p:pic>
    </p:spTree>
    <p:extLst>
      <p:ext uri="{BB962C8B-B14F-4D97-AF65-F5344CB8AC3E}">
        <p14:creationId xmlns:p14="http://schemas.microsoft.com/office/powerpoint/2010/main" val="2303163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1AF6CD-40C8-43E1-8F4E-D6E56520A89B}"/>
              </a:ext>
            </a:extLst>
          </p:cNvPr>
          <p:cNvSpPr>
            <a:spLocks noGrp="1"/>
          </p:cNvSpPr>
          <p:nvPr>
            <p:ph type="title"/>
          </p:nvPr>
        </p:nvSpPr>
        <p:spPr/>
        <p:txBody>
          <a:bodyPr/>
          <a:lstStyle/>
          <a:p>
            <a:pPr algn="ctr"/>
            <a:r>
              <a:rPr lang="zh-CN" altLang="en-US" dirty="0"/>
              <a:t>软件</a:t>
            </a:r>
          </a:p>
        </p:txBody>
      </p:sp>
      <p:sp>
        <p:nvSpPr>
          <p:cNvPr id="3" name="内容占位符 2">
            <a:extLst>
              <a:ext uri="{FF2B5EF4-FFF2-40B4-BE49-F238E27FC236}">
                <a16:creationId xmlns:a16="http://schemas.microsoft.com/office/drawing/2014/main" id="{DF891495-2F06-4401-B03C-EC65CB94BF97}"/>
              </a:ext>
            </a:extLst>
          </p:cNvPr>
          <p:cNvSpPr>
            <a:spLocks noGrp="1"/>
          </p:cNvSpPr>
          <p:nvPr>
            <p:ph idx="1"/>
          </p:nvPr>
        </p:nvSpPr>
        <p:spPr>
          <a:xfrm>
            <a:off x="838200" y="1451728"/>
            <a:ext cx="10515600" cy="4725235"/>
          </a:xfrm>
        </p:spPr>
        <p:txBody>
          <a:bodyPr/>
          <a:lstStyle/>
          <a:p>
            <a:r>
              <a:rPr lang="zh-CN" altLang="en-US" dirty="0"/>
              <a:t>计算机中看不见的就是软件，这一层就像个厨房，他要买菜，传菜给顾客。</a:t>
            </a:r>
            <a:endParaRPr lang="en-US" altLang="zh-CN" dirty="0"/>
          </a:p>
          <a:p>
            <a:r>
              <a:rPr lang="zh-CN" altLang="en-US" dirty="0"/>
              <a:t>软件部分负责洗菜，切菜，配菜，炒菜，盛菜</a:t>
            </a:r>
            <a:r>
              <a:rPr lang="en-US" altLang="zh-CN" dirty="0"/>
              <a:t>…</a:t>
            </a:r>
          </a:p>
          <a:p>
            <a:r>
              <a:rPr lang="zh-CN" altLang="en-US" dirty="0"/>
              <a:t>计算机开机后，显示器显示的所有东西都是软件。</a:t>
            </a:r>
            <a:endParaRPr lang="en-US" altLang="zh-CN" dirty="0"/>
          </a:p>
          <a:p>
            <a:r>
              <a:rPr lang="zh-CN" altLang="en-US" dirty="0"/>
              <a:t>软件是用户与硬件之间的接口界面。用户主要是通过软件与计算机进行交流。</a:t>
            </a:r>
            <a:endParaRPr lang="en-US" altLang="zh-CN" dirty="0"/>
          </a:p>
          <a:p>
            <a:r>
              <a:rPr lang="zh-CN" altLang="en-US" dirty="0"/>
              <a:t>软件分为两大类，操作系统和应用软件。</a:t>
            </a:r>
            <a:endParaRPr lang="en-US" altLang="zh-CN" dirty="0"/>
          </a:p>
        </p:txBody>
      </p:sp>
    </p:spTree>
    <p:extLst>
      <p:ext uri="{BB962C8B-B14F-4D97-AF65-F5344CB8AC3E}">
        <p14:creationId xmlns:p14="http://schemas.microsoft.com/office/powerpoint/2010/main" val="2100202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F0BBD-673A-45DE-821B-5D7E3C8C307A}"/>
              </a:ext>
            </a:extLst>
          </p:cNvPr>
          <p:cNvSpPr>
            <a:spLocks noGrp="1"/>
          </p:cNvSpPr>
          <p:nvPr>
            <p:ph type="title"/>
          </p:nvPr>
        </p:nvSpPr>
        <p:spPr/>
        <p:txBody>
          <a:bodyPr/>
          <a:lstStyle/>
          <a:p>
            <a:pPr algn="ctr"/>
            <a:r>
              <a:rPr lang="zh-CN" altLang="en-US" dirty="0"/>
              <a:t>操作系统</a:t>
            </a:r>
          </a:p>
        </p:txBody>
      </p:sp>
      <p:sp>
        <p:nvSpPr>
          <p:cNvPr id="3" name="内容占位符 2">
            <a:extLst>
              <a:ext uri="{FF2B5EF4-FFF2-40B4-BE49-F238E27FC236}">
                <a16:creationId xmlns:a16="http://schemas.microsoft.com/office/drawing/2014/main" id="{244B80C4-D1CB-406F-BEA1-05D3965C5A16}"/>
              </a:ext>
            </a:extLst>
          </p:cNvPr>
          <p:cNvSpPr>
            <a:spLocks noGrp="1"/>
          </p:cNvSpPr>
          <p:nvPr>
            <p:ph idx="1"/>
          </p:nvPr>
        </p:nvSpPr>
        <p:spPr/>
        <p:txBody>
          <a:bodyPr>
            <a:normAutofit/>
          </a:bodyPr>
          <a:lstStyle/>
          <a:p>
            <a:r>
              <a:rPr lang="zh-CN" altLang="en-US" dirty="0"/>
              <a:t>厨房里有什么？刀，煤气灶，锅、碗、油、烟等等。</a:t>
            </a:r>
            <a:endParaRPr lang="en-US" altLang="zh-CN" dirty="0"/>
          </a:p>
          <a:p>
            <a:r>
              <a:rPr lang="zh-CN" altLang="en-US" dirty="0"/>
              <a:t>这个在计算机领域就叫操作系统。现在主流的操作系统有</a:t>
            </a:r>
            <a:endParaRPr lang="en-US" altLang="zh-CN" dirty="0"/>
          </a:p>
          <a:p>
            <a:pPr lvl="1">
              <a:buFont typeface="Wingdings" panose="05000000000000000000" pitchFamily="2" charset="2"/>
              <a:buChar char="ü"/>
            </a:pPr>
            <a:r>
              <a:rPr lang="en-US" altLang="zh-CN" dirty="0"/>
              <a:t>Windows</a:t>
            </a:r>
          </a:p>
          <a:p>
            <a:pPr lvl="1">
              <a:buFont typeface="Wingdings" panose="05000000000000000000" pitchFamily="2" charset="2"/>
              <a:buChar char="ü"/>
            </a:pPr>
            <a:r>
              <a:rPr lang="en-US" altLang="zh-CN" dirty="0" err="1"/>
              <a:t>Macos</a:t>
            </a:r>
            <a:r>
              <a:rPr lang="zh-CN" altLang="en-US" dirty="0"/>
              <a:t>（</a:t>
            </a:r>
            <a:r>
              <a:rPr lang="en-US" altLang="zh-CN" dirty="0" err="1"/>
              <a:t>Ios</a:t>
            </a:r>
            <a:r>
              <a:rPr lang="zh-CN" altLang="en-US" dirty="0"/>
              <a:t>）</a:t>
            </a:r>
            <a:endParaRPr lang="en-US" altLang="zh-CN" dirty="0"/>
          </a:p>
          <a:p>
            <a:pPr lvl="1">
              <a:buFont typeface="Wingdings" panose="05000000000000000000" pitchFamily="2" charset="2"/>
              <a:buChar char="ü"/>
            </a:pPr>
            <a:r>
              <a:rPr lang="en-US" altLang="zh-CN" dirty="0"/>
              <a:t>Linux</a:t>
            </a:r>
          </a:p>
          <a:p>
            <a:pPr lvl="1">
              <a:buFont typeface="Wingdings" panose="05000000000000000000" pitchFamily="2" charset="2"/>
              <a:buChar char="ü"/>
            </a:pPr>
            <a:r>
              <a:rPr lang="en-US" altLang="zh-CN" dirty="0"/>
              <a:t>Android</a:t>
            </a:r>
          </a:p>
          <a:p>
            <a:pPr lvl="1">
              <a:buFont typeface="Wingdings" panose="05000000000000000000" pitchFamily="2" charset="2"/>
              <a:buChar char="ü"/>
            </a:pPr>
            <a:endParaRPr lang="en-US" altLang="zh-CN" dirty="0"/>
          </a:p>
          <a:p>
            <a:r>
              <a:rPr lang="zh-CN" altLang="en-US" dirty="0"/>
              <a:t>系统软件是负责管理计算机系统中各种独立的硬件，使得它们可以协调工作。系统软件使得计算机使用者和其他软件将计算机当作一个整体而不需要顾及到底层每个硬件是如何工作的。</a:t>
            </a:r>
          </a:p>
          <a:p>
            <a:endParaRPr lang="zh-CN" altLang="en-US" dirty="0"/>
          </a:p>
          <a:p>
            <a:pPr lvl="1">
              <a:buFont typeface="Wingdings" panose="05000000000000000000" pitchFamily="2" charset="2"/>
              <a:buChar char="ü"/>
            </a:pPr>
            <a:endParaRPr lang="zh-CN" altLang="en-US" dirty="0"/>
          </a:p>
        </p:txBody>
      </p:sp>
    </p:spTree>
    <p:extLst>
      <p:ext uri="{BB962C8B-B14F-4D97-AF65-F5344CB8AC3E}">
        <p14:creationId xmlns:p14="http://schemas.microsoft.com/office/powerpoint/2010/main" val="1574925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FEA128-A83C-42C9-B1A7-581E5FAB8E12}"/>
              </a:ext>
            </a:extLst>
          </p:cNvPr>
          <p:cNvSpPr>
            <a:spLocks noGrp="1"/>
          </p:cNvSpPr>
          <p:nvPr>
            <p:ph type="title"/>
          </p:nvPr>
        </p:nvSpPr>
        <p:spPr/>
        <p:txBody>
          <a:bodyPr/>
          <a:lstStyle/>
          <a:p>
            <a:pPr algn="ctr"/>
            <a:r>
              <a:rPr lang="zh-CN" altLang="en-US"/>
              <a:t>应用软件</a:t>
            </a:r>
            <a:endParaRPr lang="zh-CN" altLang="en-US" dirty="0"/>
          </a:p>
        </p:txBody>
      </p:sp>
      <p:sp>
        <p:nvSpPr>
          <p:cNvPr id="3" name="内容占位符 2">
            <a:extLst>
              <a:ext uri="{FF2B5EF4-FFF2-40B4-BE49-F238E27FC236}">
                <a16:creationId xmlns:a16="http://schemas.microsoft.com/office/drawing/2014/main" id="{E574B3D1-BB52-46B7-AA53-C53696E31DCF}"/>
              </a:ext>
            </a:extLst>
          </p:cNvPr>
          <p:cNvSpPr>
            <a:spLocks noGrp="1"/>
          </p:cNvSpPr>
          <p:nvPr>
            <p:ph idx="1"/>
          </p:nvPr>
        </p:nvSpPr>
        <p:spPr>
          <a:xfrm>
            <a:off x="1111578" y="1344858"/>
            <a:ext cx="10515600" cy="4351338"/>
          </a:xfrm>
        </p:spPr>
        <p:txBody>
          <a:bodyPr>
            <a:normAutofit/>
          </a:bodyPr>
          <a:lstStyle/>
          <a:p>
            <a:pPr marL="0" indent="0">
              <a:buNone/>
            </a:pPr>
            <a:endParaRPr lang="zh-CN" altLang="en-US" dirty="0"/>
          </a:p>
          <a:p>
            <a:r>
              <a:rPr lang="zh-CN" altLang="en-US" dirty="0"/>
              <a:t>。应用软件是指计算机用户利用计算机的软、硬件资源为某一专门应用目的而开发的软件。</a:t>
            </a:r>
          </a:p>
          <a:p>
            <a:endParaRPr lang="zh-CN" altLang="en-US" dirty="0"/>
          </a:p>
          <a:p>
            <a:r>
              <a:rPr lang="zh-CN" altLang="en-US" dirty="0"/>
              <a:t>例如：科学计算、工程设计、数据处理、事务管理等方面的程序。</a:t>
            </a:r>
            <a:r>
              <a:rPr lang="en-US" altLang="zh-CN" dirty="0"/>
              <a:t>&amp;</a:t>
            </a:r>
            <a:r>
              <a:rPr lang="en-US" altLang="zh-CN" dirty="0" err="1"/>
              <a:t>oq</a:t>
            </a:r>
            <a:r>
              <a:rPr lang="en-US" altLang="zh-CN" dirty="0"/>
              <a:t>=</a:t>
            </a:r>
            <a:r>
              <a:rPr lang="zh-CN" altLang="en-US" dirty="0"/>
              <a:t>应用软件是指计算机用户利用计算机的软、硬件资源为某一专门应用目的而开发的软件。例如：科学计算、工程设计、数据处理、事务管理等方面的程序</a:t>
            </a:r>
          </a:p>
        </p:txBody>
      </p:sp>
    </p:spTree>
    <p:extLst>
      <p:ext uri="{BB962C8B-B14F-4D97-AF65-F5344CB8AC3E}">
        <p14:creationId xmlns:p14="http://schemas.microsoft.com/office/powerpoint/2010/main" val="2093971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4EB62-6FC1-40F6-AAF3-BB573F3F9B05}"/>
              </a:ext>
            </a:extLst>
          </p:cNvPr>
          <p:cNvSpPr>
            <a:spLocks noGrp="1"/>
          </p:cNvSpPr>
          <p:nvPr>
            <p:ph type="title"/>
          </p:nvPr>
        </p:nvSpPr>
        <p:spPr/>
        <p:txBody>
          <a:bodyPr/>
          <a:lstStyle/>
          <a:p>
            <a:r>
              <a:rPr lang="zh-CN" altLang="en-US" dirty="0"/>
              <a:t>计算机的基本使用</a:t>
            </a:r>
          </a:p>
        </p:txBody>
      </p:sp>
      <p:sp>
        <p:nvSpPr>
          <p:cNvPr id="3" name="内容占位符 2">
            <a:extLst>
              <a:ext uri="{FF2B5EF4-FFF2-40B4-BE49-F238E27FC236}">
                <a16:creationId xmlns:a16="http://schemas.microsoft.com/office/drawing/2014/main" id="{C24094EA-883D-4D2E-865C-13600844C28F}"/>
              </a:ext>
            </a:extLst>
          </p:cNvPr>
          <p:cNvSpPr>
            <a:spLocks noGrp="1"/>
          </p:cNvSpPr>
          <p:nvPr>
            <p:ph idx="1"/>
          </p:nvPr>
        </p:nvSpPr>
        <p:spPr/>
        <p:txBody>
          <a:bodyPr/>
          <a:lstStyle/>
          <a:p>
            <a:r>
              <a:rPr lang="en-US" altLang="zh-CN" dirty="0"/>
              <a:t>1</a:t>
            </a:r>
            <a:r>
              <a:rPr lang="zh-CN" altLang="en-US" dirty="0"/>
              <a:t>、硬件 开关机 通电，充电。按开关。</a:t>
            </a:r>
            <a:endParaRPr lang="en-US" altLang="zh-CN" dirty="0"/>
          </a:p>
          <a:p>
            <a:r>
              <a:rPr lang="en-US" altLang="zh-CN" dirty="0"/>
              <a:t>2</a:t>
            </a:r>
            <a:r>
              <a:rPr lang="zh-CN" altLang="en-US" dirty="0"/>
              <a:t>、软件使用，个人电脑：鼠标点，键盘敲字。</a:t>
            </a:r>
            <a:endParaRPr lang="en-US" altLang="zh-CN" dirty="0"/>
          </a:p>
          <a:p>
            <a:pPr marL="2286000" lvl="5" indent="0">
              <a:buNone/>
            </a:pPr>
            <a:r>
              <a:rPr lang="zh-CN" altLang="en-US" dirty="0"/>
              <a:t>    </a:t>
            </a:r>
            <a:r>
              <a:rPr lang="zh-CN" altLang="en-US" sz="2800" dirty="0"/>
              <a:t>手机（平板）：手触摸点击。</a:t>
            </a:r>
            <a:endParaRPr lang="en-US" altLang="zh-CN" sz="2800" dirty="0"/>
          </a:p>
          <a:p>
            <a:pPr marL="2286000" lvl="5" indent="0">
              <a:buNone/>
            </a:pPr>
            <a:r>
              <a:rPr lang="en-US" altLang="zh-CN" sz="2800" dirty="0"/>
              <a:t>					</a:t>
            </a:r>
          </a:p>
          <a:p>
            <a:r>
              <a:rPr lang="en-US" altLang="zh-CN" dirty="0"/>
              <a:t>3</a:t>
            </a:r>
            <a:r>
              <a:rPr lang="zh-CN" altLang="en-US" dirty="0"/>
              <a:t>、机器人：摄像头，感应器。</a:t>
            </a:r>
            <a:endParaRPr lang="en-US" altLang="zh-CN" dirty="0"/>
          </a:p>
        </p:txBody>
      </p:sp>
    </p:spTree>
    <p:extLst>
      <p:ext uri="{BB962C8B-B14F-4D97-AF65-F5344CB8AC3E}">
        <p14:creationId xmlns:p14="http://schemas.microsoft.com/office/powerpoint/2010/main" val="3199846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F971F-F845-4B0D-B1E3-FC24491981D5}"/>
              </a:ext>
            </a:extLst>
          </p:cNvPr>
          <p:cNvSpPr>
            <a:spLocks noGrp="1"/>
          </p:cNvSpPr>
          <p:nvPr>
            <p:ph type="title"/>
          </p:nvPr>
        </p:nvSpPr>
        <p:spPr/>
        <p:txBody>
          <a:bodyPr/>
          <a:lstStyle/>
          <a:p>
            <a:pPr algn="ctr"/>
            <a:r>
              <a:rPr lang="zh-CN" altLang="en-US" dirty="0"/>
              <a:t>课程安排</a:t>
            </a:r>
          </a:p>
        </p:txBody>
      </p:sp>
      <p:sp>
        <p:nvSpPr>
          <p:cNvPr id="3" name="内容占位符 2">
            <a:extLst>
              <a:ext uri="{FF2B5EF4-FFF2-40B4-BE49-F238E27FC236}">
                <a16:creationId xmlns:a16="http://schemas.microsoft.com/office/drawing/2014/main" id="{0375E722-ACF4-4F4D-8CF3-FE507A22C1C0}"/>
              </a:ext>
            </a:extLst>
          </p:cNvPr>
          <p:cNvSpPr>
            <a:spLocks noGrp="1"/>
          </p:cNvSpPr>
          <p:nvPr>
            <p:ph idx="1"/>
          </p:nvPr>
        </p:nvSpPr>
        <p:spPr/>
        <p:txBody>
          <a:bodyPr/>
          <a:lstStyle/>
          <a:p>
            <a:r>
              <a:rPr lang="en-US" altLang="zh-CN" dirty="0"/>
              <a:t>1</a:t>
            </a:r>
            <a:r>
              <a:rPr lang="zh-CN" altLang="en-US" dirty="0"/>
              <a:t>、认识计算机 </a:t>
            </a:r>
            <a:r>
              <a:rPr lang="en-US" altLang="zh-CN" dirty="0"/>
              <a:t>5</a:t>
            </a:r>
            <a:r>
              <a:rPr lang="zh-CN" altLang="en-US" dirty="0"/>
              <a:t>次课。</a:t>
            </a:r>
            <a:endParaRPr lang="en-US" altLang="zh-CN" dirty="0"/>
          </a:p>
          <a:p>
            <a:r>
              <a:rPr lang="en-US" altLang="zh-CN" dirty="0"/>
              <a:t>2</a:t>
            </a:r>
            <a:r>
              <a:rPr lang="zh-CN" altLang="en-US" dirty="0"/>
              <a:t>、</a:t>
            </a:r>
            <a:r>
              <a:rPr lang="en-US" altLang="zh-CN" dirty="0"/>
              <a:t>scratch</a:t>
            </a:r>
            <a:r>
              <a:rPr lang="zh-CN" altLang="en-US" dirty="0"/>
              <a:t>图形化编程。</a:t>
            </a:r>
            <a:r>
              <a:rPr lang="en-US" altLang="zh-CN" dirty="0"/>
              <a:t>30</a:t>
            </a:r>
            <a:r>
              <a:rPr lang="zh-CN" altLang="en-US" dirty="0"/>
              <a:t>节课，</a:t>
            </a:r>
            <a:r>
              <a:rPr lang="en-US" altLang="zh-CN" dirty="0"/>
              <a:t>10</a:t>
            </a:r>
            <a:r>
              <a:rPr lang="zh-CN" altLang="en-US" dirty="0"/>
              <a:t>节实验课。</a:t>
            </a:r>
          </a:p>
        </p:txBody>
      </p:sp>
    </p:spTree>
    <p:extLst>
      <p:ext uri="{BB962C8B-B14F-4D97-AF65-F5344CB8AC3E}">
        <p14:creationId xmlns:p14="http://schemas.microsoft.com/office/powerpoint/2010/main" val="238897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FAEBC-8999-484F-9B06-74BDF50A5D9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D3A42E7-9813-41EC-9AD7-CBAD8158F228}"/>
              </a:ext>
            </a:extLst>
          </p:cNvPr>
          <p:cNvSpPr>
            <a:spLocks noGrp="1"/>
          </p:cNvSpPr>
          <p:nvPr>
            <p:ph idx="1"/>
          </p:nvPr>
        </p:nvSpPr>
        <p:spPr>
          <a:xfrm>
            <a:off x="958097" y="1825625"/>
            <a:ext cx="10515600" cy="4351338"/>
          </a:xfrm>
        </p:spPr>
        <p:txBody>
          <a:bodyPr/>
          <a:lstStyle/>
          <a:p>
            <a:pPr marL="0" indent="0">
              <a:buNone/>
            </a:pPr>
            <a:endParaRPr lang="zh-CN" altLang="en-US" dirty="0"/>
          </a:p>
        </p:txBody>
      </p:sp>
      <p:pic>
        <p:nvPicPr>
          <p:cNvPr id="4" name="图片 3">
            <a:extLst>
              <a:ext uri="{FF2B5EF4-FFF2-40B4-BE49-F238E27FC236}">
                <a16:creationId xmlns:a16="http://schemas.microsoft.com/office/drawing/2014/main" id="{FB716705-ED90-4F65-8C3C-262C648DE472}"/>
              </a:ext>
            </a:extLst>
          </p:cNvPr>
          <p:cNvPicPr>
            <a:picLocks noChangeAspect="1"/>
          </p:cNvPicPr>
          <p:nvPr/>
        </p:nvPicPr>
        <p:blipFill>
          <a:blip r:embed="rId2"/>
          <a:stretch>
            <a:fillRect/>
          </a:stretch>
        </p:blipFill>
        <p:spPr>
          <a:xfrm>
            <a:off x="6383813" y="2269880"/>
            <a:ext cx="4514850" cy="3333750"/>
          </a:xfrm>
          <a:prstGeom prst="rect">
            <a:avLst/>
          </a:prstGeom>
        </p:spPr>
      </p:pic>
      <p:pic>
        <p:nvPicPr>
          <p:cNvPr id="10" name="图片 9">
            <a:extLst>
              <a:ext uri="{FF2B5EF4-FFF2-40B4-BE49-F238E27FC236}">
                <a16:creationId xmlns:a16="http://schemas.microsoft.com/office/drawing/2014/main" id="{813FCCD3-D57C-4B1D-9B5D-294EB2CB1C23}"/>
              </a:ext>
            </a:extLst>
          </p:cNvPr>
          <p:cNvPicPr>
            <a:picLocks noChangeAspect="1"/>
          </p:cNvPicPr>
          <p:nvPr/>
        </p:nvPicPr>
        <p:blipFill>
          <a:blip r:embed="rId3"/>
          <a:stretch>
            <a:fillRect/>
          </a:stretch>
        </p:blipFill>
        <p:spPr>
          <a:xfrm>
            <a:off x="1415240" y="2269880"/>
            <a:ext cx="4511431" cy="3462828"/>
          </a:xfrm>
          <a:prstGeom prst="rect">
            <a:avLst/>
          </a:prstGeom>
        </p:spPr>
      </p:pic>
    </p:spTree>
    <p:extLst>
      <p:ext uri="{BB962C8B-B14F-4D97-AF65-F5344CB8AC3E}">
        <p14:creationId xmlns:p14="http://schemas.microsoft.com/office/powerpoint/2010/main" val="418645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89969-9210-4AEC-94BC-FDD4A0782CA9}"/>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224829CA-1DB0-413D-8BCB-E4162AE2FF20}"/>
              </a:ext>
            </a:extLst>
          </p:cNvPr>
          <p:cNvPicPr>
            <a:picLocks noChangeAspect="1"/>
          </p:cNvPicPr>
          <p:nvPr/>
        </p:nvPicPr>
        <p:blipFill>
          <a:blip r:embed="rId2"/>
          <a:stretch>
            <a:fillRect/>
          </a:stretch>
        </p:blipFill>
        <p:spPr>
          <a:xfrm>
            <a:off x="838200" y="595313"/>
            <a:ext cx="2962275" cy="2190750"/>
          </a:xfrm>
          <a:prstGeom prst="rect">
            <a:avLst/>
          </a:prstGeom>
        </p:spPr>
      </p:pic>
      <p:pic>
        <p:nvPicPr>
          <p:cNvPr id="7" name="图片 6">
            <a:extLst>
              <a:ext uri="{FF2B5EF4-FFF2-40B4-BE49-F238E27FC236}">
                <a16:creationId xmlns:a16="http://schemas.microsoft.com/office/drawing/2014/main" id="{01155A5E-9236-4BC4-A894-05431D5E3C69}"/>
              </a:ext>
            </a:extLst>
          </p:cNvPr>
          <p:cNvPicPr>
            <a:picLocks noChangeAspect="1"/>
          </p:cNvPicPr>
          <p:nvPr/>
        </p:nvPicPr>
        <p:blipFill>
          <a:blip r:embed="rId3"/>
          <a:stretch>
            <a:fillRect/>
          </a:stretch>
        </p:blipFill>
        <p:spPr>
          <a:xfrm>
            <a:off x="4303846" y="2000309"/>
            <a:ext cx="3490068" cy="3315565"/>
          </a:xfrm>
          <a:prstGeom prst="rect">
            <a:avLst/>
          </a:prstGeom>
        </p:spPr>
      </p:pic>
      <p:pic>
        <p:nvPicPr>
          <p:cNvPr id="8" name="图片 7">
            <a:extLst>
              <a:ext uri="{FF2B5EF4-FFF2-40B4-BE49-F238E27FC236}">
                <a16:creationId xmlns:a16="http://schemas.microsoft.com/office/drawing/2014/main" id="{01805D0E-BD95-4895-8548-0952367F7502}"/>
              </a:ext>
            </a:extLst>
          </p:cNvPr>
          <p:cNvPicPr>
            <a:picLocks noChangeAspect="1"/>
          </p:cNvPicPr>
          <p:nvPr/>
        </p:nvPicPr>
        <p:blipFill>
          <a:blip r:embed="rId4"/>
          <a:stretch>
            <a:fillRect/>
          </a:stretch>
        </p:blipFill>
        <p:spPr>
          <a:xfrm>
            <a:off x="8297286" y="862996"/>
            <a:ext cx="3152775" cy="4762500"/>
          </a:xfrm>
          <a:prstGeom prst="rect">
            <a:avLst/>
          </a:prstGeom>
        </p:spPr>
      </p:pic>
      <p:pic>
        <p:nvPicPr>
          <p:cNvPr id="10" name="图片 9">
            <a:extLst>
              <a:ext uri="{FF2B5EF4-FFF2-40B4-BE49-F238E27FC236}">
                <a16:creationId xmlns:a16="http://schemas.microsoft.com/office/drawing/2014/main" id="{013CB61B-1D39-4361-AA70-C4CB70CABB7C}"/>
              </a:ext>
            </a:extLst>
          </p:cNvPr>
          <p:cNvPicPr>
            <a:picLocks noChangeAspect="1"/>
          </p:cNvPicPr>
          <p:nvPr/>
        </p:nvPicPr>
        <p:blipFill>
          <a:blip r:embed="rId5"/>
          <a:stretch>
            <a:fillRect/>
          </a:stretch>
        </p:blipFill>
        <p:spPr>
          <a:xfrm>
            <a:off x="838200" y="3831276"/>
            <a:ext cx="3095625" cy="2143125"/>
          </a:xfrm>
          <a:prstGeom prst="rect">
            <a:avLst/>
          </a:prstGeom>
        </p:spPr>
      </p:pic>
    </p:spTree>
    <p:extLst>
      <p:ext uri="{BB962C8B-B14F-4D97-AF65-F5344CB8AC3E}">
        <p14:creationId xmlns:p14="http://schemas.microsoft.com/office/powerpoint/2010/main" val="2923872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5A566-9D46-4DBF-8566-3958E5A02AB1}"/>
              </a:ext>
            </a:extLst>
          </p:cNvPr>
          <p:cNvSpPr>
            <a:spLocks noGrp="1"/>
          </p:cNvSpPr>
          <p:nvPr>
            <p:ph type="title"/>
          </p:nvPr>
        </p:nvSpPr>
        <p:spPr/>
        <p:txBody>
          <a:bodyPr/>
          <a:lstStyle/>
          <a:p>
            <a:pPr marL="0" indent="0" algn="ctr">
              <a:buNone/>
            </a:pPr>
            <a:r>
              <a:rPr lang="zh-CN" altLang="en-US" dirty="0"/>
              <a:t>什么是计算机</a:t>
            </a:r>
            <a:endParaRPr lang="en-US" altLang="zh-CN" dirty="0"/>
          </a:p>
        </p:txBody>
      </p:sp>
      <p:sp>
        <p:nvSpPr>
          <p:cNvPr id="3" name="内容占位符 2">
            <a:extLst>
              <a:ext uri="{FF2B5EF4-FFF2-40B4-BE49-F238E27FC236}">
                <a16:creationId xmlns:a16="http://schemas.microsoft.com/office/drawing/2014/main" id="{47D51EB2-8BB7-4217-917D-918A55FF44B7}"/>
              </a:ext>
            </a:extLst>
          </p:cNvPr>
          <p:cNvSpPr>
            <a:spLocks noGrp="1"/>
          </p:cNvSpPr>
          <p:nvPr>
            <p:ph idx="1"/>
          </p:nvPr>
        </p:nvSpPr>
        <p:spPr>
          <a:xfrm>
            <a:off x="838200" y="1498862"/>
            <a:ext cx="10515600" cy="4251489"/>
          </a:xfrm>
        </p:spPr>
        <p:txBody>
          <a:bodyPr>
            <a:normAutofit/>
          </a:bodyPr>
          <a:lstStyle/>
          <a:p>
            <a:pPr marL="0" indent="0">
              <a:lnSpc>
                <a:spcPct val="150000"/>
              </a:lnSpc>
              <a:buNone/>
            </a:pPr>
            <a:r>
              <a:rPr lang="en-US" altLang="zh-CN" b="0" i="0" dirty="0">
                <a:solidFill>
                  <a:srgbClr val="000000"/>
                </a:solidFill>
                <a:effectLst/>
                <a:latin typeface="宋体" panose="02010600030101010101" pitchFamily="2" charset="-122"/>
                <a:ea typeface="宋体" panose="02010600030101010101" pitchFamily="2" charset="-122"/>
              </a:rPr>
              <a:t>	</a:t>
            </a:r>
            <a:r>
              <a:rPr lang="zh-CN" altLang="en-US" b="0" i="0" dirty="0">
                <a:solidFill>
                  <a:srgbClr val="000000"/>
                </a:solidFill>
                <a:effectLst/>
                <a:latin typeface="宋体" panose="02010600030101010101" pitchFamily="2" charset="-122"/>
                <a:ea typeface="宋体" panose="02010600030101010101" pitchFamily="2" charset="-122"/>
              </a:rPr>
              <a:t>计算机是一种智能电子装置，由很多通电的元件组成</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能按照事先存储的程序，自动、高速地进行数值计算和信息处理。</a:t>
            </a:r>
            <a:endParaRPr lang="en-US" altLang="zh-CN" dirty="0"/>
          </a:p>
          <a:p>
            <a:pPr marL="0" indent="0">
              <a:buNone/>
            </a:pPr>
            <a:r>
              <a:rPr lang="en-US" altLang="zh-CN" dirty="0"/>
              <a:t>1</a:t>
            </a:r>
            <a:r>
              <a:rPr lang="zh-CN" altLang="en-US" dirty="0"/>
              <a:t>、要有电。</a:t>
            </a:r>
            <a:endParaRPr lang="en-US" altLang="zh-CN" dirty="0"/>
          </a:p>
          <a:p>
            <a:pPr marL="0" indent="0">
              <a:buNone/>
            </a:pPr>
            <a:r>
              <a:rPr lang="en-US" altLang="zh-CN" dirty="0"/>
              <a:t>2</a:t>
            </a:r>
            <a:r>
              <a:rPr lang="zh-CN" altLang="en-US" dirty="0"/>
              <a:t>、能存放资料（如相片、电影、代码）</a:t>
            </a:r>
            <a:endParaRPr lang="en-US" altLang="zh-CN" dirty="0"/>
          </a:p>
          <a:p>
            <a:pPr marL="0" indent="0">
              <a:buNone/>
            </a:pPr>
            <a:r>
              <a:rPr lang="en-US" altLang="zh-CN" dirty="0"/>
              <a:t>3</a:t>
            </a:r>
            <a:r>
              <a:rPr lang="zh-CN" altLang="en-US" dirty="0"/>
              <a:t>、计算：算数，</a:t>
            </a:r>
            <a:r>
              <a:rPr lang="en-US" altLang="zh-CN" dirty="0"/>
              <a:t>1+1=2</a:t>
            </a:r>
            <a:r>
              <a:rPr lang="zh-CN" altLang="en-US" dirty="0"/>
              <a:t>，现代计算机比人类计算速度快很多很多</a:t>
            </a:r>
            <a:endParaRPr lang="en-US" altLang="zh-CN" dirty="0"/>
          </a:p>
          <a:p>
            <a:pPr marL="0" indent="0">
              <a:buNone/>
            </a:pPr>
            <a:r>
              <a:rPr lang="en-US" altLang="zh-CN" dirty="0"/>
              <a:t>4</a:t>
            </a:r>
            <a:r>
              <a:rPr lang="zh-CN" altLang="en-US" dirty="0"/>
              <a:t>、信息处理（思考）：计算机又叫电脑，能像人类一样思考，处理复杂的问题。其实思考也是通过计算来实现的，以后再详细讲解。</a:t>
            </a:r>
            <a:endParaRPr lang="en-US" altLang="zh-CN" dirty="0"/>
          </a:p>
          <a:p>
            <a:pPr marL="0" indent="0">
              <a:buNone/>
            </a:pPr>
            <a:endParaRPr lang="en-US" altLang="zh-CN" dirty="0">
              <a:solidFill>
                <a:srgbClr val="000000"/>
              </a:solidFill>
              <a:latin typeface="宋体" panose="02010600030101010101" pitchFamily="2" charset="-122"/>
              <a:ea typeface="宋体" panose="02010600030101010101" pitchFamily="2" charset="-122"/>
            </a:endParaRPr>
          </a:p>
          <a:p>
            <a:pPr marL="0" indent="0">
              <a:lnSpc>
                <a:spcPct val="150000"/>
              </a:lnSpc>
              <a:buNone/>
            </a:pPr>
            <a:endParaRPr lang="zh-CN" altLang="en-US" dirty="0"/>
          </a:p>
          <a:p>
            <a:pPr marL="0" indent="0">
              <a:buNone/>
            </a:pPr>
            <a:endParaRPr lang="zh-CN" altLang="en-US" dirty="0"/>
          </a:p>
          <a:p>
            <a:endParaRPr lang="zh-CN" altLang="en-US" dirty="0"/>
          </a:p>
        </p:txBody>
      </p:sp>
    </p:spTree>
    <p:extLst>
      <p:ext uri="{BB962C8B-B14F-4D97-AF65-F5344CB8AC3E}">
        <p14:creationId xmlns:p14="http://schemas.microsoft.com/office/powerpoint/2010/main" val="150914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2F332-09ED-4635-A14C-CC6EA2A1E993}"/>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54C92B7B-14D9-4694-B11E-B9BB526F89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90688"/>
            <a:ext cx="5336357" cy="3704711"/>
          </a:xfrm>
        </p:spPr>
      </p:pic>
      <p:pic>
        <p:nvPicPr>
          <p:cNvPr id="7" name="图片 6">
            <a:extLst>
              <a:ext uri="{FF2B5EF4-FFF2-40B4-BE49-F238E27FC236}">
                <a16:creationId xmlns:a16="http://schemas.microsoft.com/office/drawing/2014/main" id="{14C6E2FB-0270-4769-A5BA-FEBADCF97673}"/>
              </a:ext>
            </a:extLst>
          </p:cNvPr>
          <p:cNvPicPr>
            <a:picLocks noChangeAspect="1"/>
          </p:cNvPicPr>
          <p:nvPr/>
        </p:nvPicPr>
        <p:blipFill>
          <a:blip r:embed="rId3"/>
          <a:stretch>
            <a:fillRect/>
          </a:stretch>
        </p:blipFill>
        <p:spPr>
          <a:xfrm>
            <a:off x="6576767" y="1407117"/>
            <a:ext cx="5065336" cy="4349582"/>
          </a:xfrm>
          <a:prstGeom prst="rect">
            <a:avLst/>
          </a:prstGeom>
        </p:spPr>
      </p:pic>
    </p:spTree>
    <p:extLst>
      <p:ext uri="{BB962C8B-B14F-4D97-AF65-F5344CB8AC3E}">
        <p14:creationId xmlns:p14="http://schemas.microsoft.com/office/powerpoint/2010/main" val="3589771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CB3184-0EE4-4242-BA14-DA6C754AC171}"/>
              </a:ext>
            </a:extLst>
          </p:cNvPr>
          <p:cNvPicPr>
            <a:picLocks noChangeAspect="1"/>
          </p:cNvPicPr>
          <p:nvPr/>
        </p:nvPicPr>
        <p:blipFill>
          <a:blip r:embed="rId2"/>
          <a:stretch>
            <a:fillRect/>
          </a:stretch>
        </p:blipFill>
        <p:spPr>
          <a:xfrm>
            <a:off x="1047800" y="365125"/>
            <a:ext cx="4582750" cy="4054854"/>
          </a:xfrm>
          <a:prstGeom prst="rect">
            <a:avLst/>
          </a:prstGeom>
        </p:spPr>
      </p:pic>
      <p:sp>
        <p:nvSpPr>
          <p:cNvPr id="2" name="标题 1">
            <a:extLst>
              <a:ext uri="{FF2B5EF4-FFF2-40B4-BE49-F238E27FC236}">
                <a16:creationId xmlns:a16="http://schemas.microsoft.com/office/drawing/2014/main" id="{545577F0-0E3A-4C6C-9A9D-DF5994DB5ECE}"/>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1E96A76D-EE17-4A3E-9F35-ED8A25DF7E50}"/>
              </a:ext>
            </a:extLst>
          </p:cNvPr>
          <p:cNvPicPr>
            <a:picLocks noGrp="1" noChangeAspect="1"/>
          </p:cNvPicPr>
          <p:nvPr>
            <p:ph idx="1"/>
          </p:nvPr>
        </p:nvPicPr>
        <p:blipFill>
          <a:blip r:embed="rId3"/>
          <a:stretch>
            <a:fillRect/>
          </a:stretch>
        </p:blipFill>
        <p:spPr>
          <a:xfrm>
            <a:off x="1115700" y="3404068"/>
            <a:ext cx="4514850" cy="3441134"/>
          </a:xfrm>
          <a:prstGeom prst="rect">
            <a:avLst/>
          </a:prstGeom>
        </p:spPr>
      </p:pic>
      <p:pic>
        <p:nvPicPr>
          <p:cNvPr id="10" name="图片 9">
            <a:extLst>
              <a:ext uri="{FF2B5EF4-FFF2-40B4-BE49-F238E27FC236}">
                <a16:creationId xmlns:a16="http://schemas.microsoft.com/office/drawing/2014/main" id="{694245AD-A3FA-49FE-BBBB-2BC932F5C23D}"/>
              </a:ext>
            </a:extLst>
          </p:cNvPr>
          <p:cNvPicPr>
            <a:picLocks noChangeAspect="1"/>
          </p:cNvPicPr>
          <p:nvPr/>
        </p:nvPicPr>
        <p:blipFill>
          <a:blip r:embed="rId4"/>
          <a:stretch>
            <a:fillRect/>
          </a:stretch>
        </p:blipFill>
        <p:spPr>
          <a:xfrm>
            <a:off x="6234750" y="568891"/>
            <a:ext cx="4514850" cy="2847975"/>
          </a:xfrm>
          <a:prstGeom prst="rect">
            <a:avLst/>
          </a:prstGeom>
        </p:spPr>
      </p:pic>
      <p:pic>
        <p:nvPicPr>
          <p:cNvPr id="7" name="图片 6">
            <a:extLst>
              <a:ext uri="{FF2B5EF4-FFF2-40B4-BE49-F238E27FC236}">
                <a16:creationId xmlns:a16="http://schemas.microsoft.com/office/drawing/2014/main" id="{AB4759D0-C12B-4232-9D70-CD59EC19A569}"/>
              </a:ext>
            </a:extLst>
          </p:cNvPr>
          <p:cNvPicPr>
            <a:picLocks noChangeAspect="1"/>
          </p:cNvPicPr>
          <p:nvPr/>
        </p:nvPicPr>
        <p:blipFill>
          <a:blip r:embed="rId5"/>
          <a:stretch>
            <a:fillRect/>
          </a:stretch>
        </p:blipFill>
        <p:spPr>
          <a:xfrm>
            <a:off x="6561452" y="4110274"/>
            <a:ext cx="3810330" cy="2536156"/>
          </a:xfrm>
          <a:prstGeom prst="rect">
            <a:avLst/>
          </a:prstGeom>
        </p:spPr>
      </p:pic>
    </p:spTree>
    <p:extLst>
      <p:ext uri="{BB962C8B-B14F-4D97-AF65-F5344CB8AC3E}">
        <p14:creationId xmlns:p14="http://schemas.microsoft.com/office/powerpoint/2010/main" val="2168907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6B9B3-348F-4929-A895-DF9C8C167024}"/>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C005FB7C-B68F-406E-9D17-3A9B978C207B}"/>
              </a:ext>
            </a:extLst>
          </p:cNvPr>
          <p:cNvPicPr>
            <a:picLocks noChangeAspect="1"/>
          </p:cNvPicPr>
          <p:nvPr/>
        </p:nvPicPr>
        <p:blipFill>
          <a:blip r:embed="rId2"/>
          <a:stretch>
            <a:fillRect/>
          </a:stretch>
        </p:blipFill>
        <p:spPr>
          <a:xfrm>
            <a:off x="6447934" y="1136505"/>
            <a:ext cx="5448693" cy="4584990"/>
          </a:xfrm>
          <a:prstGeom prst="rect">
            <a:avLst/>
          </a:prstGeom>
        </p:spPr>
      </p:pic>
      <p:pic>
        <p:nvPicPr>
          <p:cNvPr id="6" name="图片 5">
            <a:extLst>
              <a:ext uri="{FF2B5EF4-FFF2-40B4-BE49-F238E27FC236}">
                <a16:creationId xmlns:a16="http://schemas.microsoft.com/office/drawing/2014/main" id="{6E720215-DE21-453A-A11D-98855016D0F1}"/>
              </a:ext>
            </a:extLst>
          </p:cNvPr>
          <p:cNvPicPr>
            <a:picLocks noChangeAspect="1"/>
          </p:cNvPicPr>
          <p:nvPr/>
        </p:nvPicPr>
        <p:blipFill>
          <a:blip r:embed="rId3"/>
          <a:stretch>
            <a:fillRect/>
          </a:stretch>
        </p:blipFill>
        <p:spPr>
          <a:xfrm>
            <a:off x="609023" y="2856923"/>
            <a:ext cx="5250817" cy="3079593"/>
          </a:xfrm>
          <a:prstGeom prst="rect">
            <a:avLst/>
          </a:prstGeom>
        </p:spPr>
      </p:pic>
    </p:spTree>
    <p:extLst>
      <p:ext uri="{BB962C8B-B14F-4D97-AF65-F5344CB8AC3E}">
        <p14:creationId xmlns:p14="http://schemas.microsoft.com/office/powerpoint/2010/main" val="1729700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BBAF6-4060-404F-B976-D5EB40C9D87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5A95295-2048-4DCC-8D07-9209F95061EA}"/>
              </a:ext>
            </a:extLst>
          </p:cNvPr>
          <p:cNvPicPr>
            <a:picLocks noGrp="1" noChangeAspect="1"/>
          </p:cNvPicPr>
          <p:nvPr>
            <p:ph idx="1"/>
          </p:nvPr>
        </p:nvPicPr>
        <p:blipFill>
          <a:blip r:embed="rId2"/>
          <a:stretch>
            <a:fillRect/>
          </a:stretch>
        </p:blipFill>
        <p:spPr>
          <a:xfrm>
            <a:off x="683539" y="2608409"/>
            <a:ext cx="5173595" cy="3418767"/>
          </a:xfrm>
        </p:spPr>
      </p:pic>
      <p:pic>
        <p:nvPicPr>
          <p:cNvPr id="7" name="图片 6">
            <a:extLst>
              <a:ext uri="{FF2B5EF4-FFF2-40B4-BE49-F238E27FC236}">
                <a16:creationId xmlns:a16="http://schemas.microsoft.com/office/drawing/2014/main" id="{0B1ACF1A-93A6-4370-A63C-E8E25B8EBBA3}"/>
              </a:ext>
            </a:extLst>
          </p:cNvPr>
          <p:cNvPicPr>
            <a:picLocks noChangeAspect="1"/>
          </p:cNvPicPr>
          <p:nvPr/>
        </p:nvPicPr>
        <p:blipFill>
          <a:blip r:embed="rId3"/>
          <a:stretch>
            <a:fillRect/>
          </a:stretch>
        </p:blipFill>
        <p:spPr>
          <a:xfrm>
            <a:off x="6202892" y="3068697"/>
            <a:ext cx="5150908" cy="2890594"/>
          </a:xfrm>
          <a:prstGeom prst="rect">
            <a:avLst/>
          </a:prstGeom>
        </p:spPr>
      </p:pic>
      <p:pic>
        <p:nvPicPr>
          <p:cNvPr id="11" name="图片 10">
            <a:extLst>
              <a:ext uri="{FF2B5EF4-FFF2-40B4-BE49-F238E27FC236}">
                <a16:creationId xmlns:a16="http://schemas.microsoft.com/office/drawing/2014/main" id="{9F6B7E59-B150-43B3-B699-86FC739795C2}"/>
              </a:ext>
            </a:extLst>
          </p:cNvPr>
          <p:cNvPicPr>
            <a:picLocks noChangeAspect="1"/>
          </p:cNvPicPr>
          <p:nvPr/>
        </p:nvPicPr>
        <p:blipFill>
          <a:blip r:embed="rId4"/>
          <a:stretch>
            <a:fillRect/>
          </a:stretch>
        </p:blipFill>
        <p:spPr>
          <a:xfrm>
            <a:off x="3270336" y="184845"/>
            <a:ext cx="4517528" cy="3011685"/>
          </a:xfrm>
          <a:prstGeom prst="rect">
            <a:avLst/>
          </a:prstGeom>
        </p:spPr>
      </p:pic>
    </p:spTree>
    <p:extLst>
      <p:ext uri="{BB962C8B-B14F-4D97-AF65-F5344CB8AC3E}">
        <p14:creationId xmlns:p14="http://schemas.microsoft.com/office/powerpoint/2010/main" val="5106939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4808</TotalTime>
  <Words>1051</Words>
  <Application>Microsoft Office PowerPoint</Application>
  <PresentationFormat>宽屏</PresentationFormat>
  <Paragraphs>111</Paragraphs>
  <Slides>24</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等线</vt:lpstr>
      <vt:lpstr>等线 Light</vt:lpstr>
      <vt:lpstr>宋体</vt:lpstr>
      <vt:lpstr>Arial</vt:lpstr>
      <vt:lpstr>Wingdings</vt:lpstr>
      <vt:lpstr>Office 主题​​</vt:lpstr>
      <vt:lpstr>小朋友的计算机基础</vt:lpstr>
      <vt:lpstr>找一找哪些是计算机（机器人）</vt:lpstr>
      <vt:lpstr>PowerPoint 演示文稿</vt:lpstr>
      <vt:lpstr>PowerPoint 演示文稿</vt:lpstr>
      <vt:lpstr>什么是计算机</vt:lpstr>
      <vt:lpstr>PowerPoint 演示文稿</vt:lpstr>
      <vt:lpstr>PowerPoint 演示文稿</vt:lpstr>
      <vt:lpstr>PowerPoint 演示文稿</vt:lpstr>
      <vt:lpstr>PowerPoint 演示文稿</vt:lpstr>
      <vt:lpstr>计算机能做什么？</vt:lpstr>
      <vt:lpstr>PowerPoint 演示文稿</vt:lpstr>
      <vt:lpstr>PowerPoint 演示文稿</vt:lpstr>
      <vt:lpstr>思考题</vt:lpstr>
      <vt:lpstr>计算机怎么工作</vt:lpstr>
      <vt:lpstr>计算机硬件（一）</vt:lpstr>
      <vt:lpstr>计算机硬件（二）</vt:lpstr>
      <vt:lpstr>计算机硬件的工作过程（一）</vt:lpstr>
      <vt:lpstr>计算机硬件的工作（二）</vt:lpstr>
      <vt:lpstr>计算机架构的分层</vt:lpstr>
      <vt:lpstr>软件</vt:lpstr>
      <vt:lpstr>操作系统</vt:lpstr>
      <vt:lpstr>应用软件</vt:lpstr>
      <vt:lpstr>计算机的基本使用</vt:lpstr>
      <vt:lpstr>课程安排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soft sealy</dc:creator>
  <cp:lastModifiedBy>soft sealy</cp:lastModifiedBy>
  <cp:revision>77</cp:revision>
  <dcterms:created xsi:type="dcterms:W3CDTF">2020-09-28T07:56:09Z</dcterms:created>
  <dcterms:modified xsi:type="dcterms:W3CDTF">2020-11-15T11:50:06Z</dcterms:modified>
</cp:coreProperties>
</file>